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72" r:id="rId10"/>
    <p:sldId id="264" r:id="rId11"/>
    <p:sldId id="265" r:id="rId12"/>
    <p:sldId id="273" r:id="rId13"/>
    <p:sldId id="281" r:id="rId14"/>
    <p:sldId id="280" r:id="rId15"/>
    <p:sldId id="279" r:id="rId16"/>
    <p:sldId id="282" r:id="rId17"/>
    <p:sldId id="283" r:id="rId18"/>
    <p:sldId id="284" r:id="rId19"/>
    <p:sldId id="28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66152-3B18-4755-8BB7-2EFB989645C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74C69CF-DC65-4C88-A7D5-E7A3A52A1AB4}">
      <dgm:prSet/>
      <dgm:spPr/>
      <dgm:t>
        <a:bodyPr/>
        <a:lstStyle/>
        <a:p>
          <a:r>
            <a:rPr lang="en-US" b="1" i="0"/>
            <a:t>2619 accidents</a:t>
          </a:r>
          <a:r>
            <a:rPr lang="en-US" b="0" i="0"/>
            <a:t> in last 2 yrs---- Hyderabad ORR </a:t>
          </a:r>
          <a:endParaRPr lang="en-IN"/>
        </a:p>
      </dgm:t>
    </dgm:pt>
    <dgm:pt modelId="{6D7DFE4A-66AA-4C1E-98F9-CB4830CBB8FE}" type="parTrans" cxnId="{7E20BC4B-1616-44CE-B55E-E66CF41DFC43}">
      <dgm:prSet/>
      <dgm:spPr/>
      <dgm:t>
        <a:bodyPr/>
        <a:lstStyle/>
        <a:p>
          <a:endParaRPr lang="en-IN"/>
        </a:p>
      </dgm:t>
    </dgm:pt>
    <dgm:pt modelId="{273F14F1-6D15-42DF-BBD8-D2EF01416315}" type="sibTrans" cxnId="{7E20BC4B-1616-44CE-B55E-E66CF41DFC43}">
      <dgm:prSet/>
      <dgm:spPr/>
      <dgm:t>
        <a:bodyPr/>
        <a:lstStyle/>
        <a:p>
          <a:endParaRPr lang="en-IN"/>
        </a:p>
      </dgm:t>
    </dgm:pt>
    <dgm:pt modelId="{48F133CE-E98A-4DBD-BD20-42E993EF378F}">
      <dgm:prSet/>
      <dgm:spPr/>
      <dgm:t>
        <a:bodyPr/>
        <a:lstStyle/>
        <a:p>
          <a:r>
            <a:rPr lang="en-US" b="1" i="0"/>
            <a:t>Fatal accidents</a:t>
          </a:r>
          <a:r>
            <a:rPr lang="en-US" b="0" i="0"/>
            <a:t> were </a:t>
          </a:r>
          <a:r>
            <a:rPr lang="en-US" b="1" i="0"/>
            <a:t>4%</a:t>
          </a:r>
          <a:r>
            <a:rPr lang="en-US" b="0" i="0"/>
            <a:t> of total accidents</a:t>
          </a:r>
          <a:endParaRPr lang="en-IN"/>
        </a:p>
      </dgm:t>
    </dgm:pt>
    <dgm:pt modelId="{8DD31A02-3EF5-4A62-B97F-07C55C7A90BE}" type="parTrans" cxnId="{D7D4A585-3C68-4A3A-BE02-57C5640AFC00}">
      <dgm:prSet/>
      <dgm:spPr/>
      <dgm:t>
        <a:bodyPr/>
        <a:lstStyle/>
        <a:p>
          <a:endParaRPr lang="en-IN"/>
        </a:p>
      </dgm:t>
    </dgm:pt>
    <dgm:pt modelId="{9C91174A-033E-4834-A89F-1465998DCFA3}" type="sibTrans" cxnId="{D7D4A585-3C68-4A3A-BE02-57C5640AFC00}">
      <dgm:prSet/>
      <dgm:spPr/>
      <dgm:t>
        <a:bodyPr/>
        <a:lstStyle/>
        <a:p>
          <a:endParaRPr lang="en-IN"/>
        </a:p>
      </dgm:t>
    </dgm:pt>
    <dgm:pt modelId="{9BEF7847-1BCE-436E-9516-7B2C84EA57CD}">
      <dgm:prSet/>
      <dgm:spPr/>
      <dgm:t>
        <a:bodyPr/>
        <a:lstStyle/>
        <a:p>
          <a:r>
            <a:rPr lang="en-US" b="0" i="0"/>
            <a:t>Every 10-minute delay in treatment is associated with a 6% increase in the odds of a poor outcome* </a:t>
          </a:r>
          <a:endParaRPr lang="en-IN"/>
        </a:p>
      </dgm:t>
    </dgm:pt>
    <dgm:pt modelId="{4317EF9B-2EF9-4B97-B153-D0C8F9C4DF2C}" type="parTrans" cxnId="{233876C5-962B-4F85-8A37-3220EC542889}">
      <dgm:prSet/>
      <dgm:spPr/>
      <dgm:t>
        <a:bodyPr/>
        <a:lstStyle/>
        <a:p>
          <a:endParaRPr lang="en-IN"/>
        </a:p>
      </dgm:t>
    </dgm:pt>
    <dgm:pt modelId="{64DBACA9-A1F8-4A42-A90C-4E01A264071D}" type="sibTrans" cxnId="{233876C5-962B-4F85-8A37-3220EC542889}">
      <dgm:prSet/>
      <dgm:spPr/>
      <dgm:t>
        <a:bodyPr/>
        <a:lstStyle/>
        <a:p>
          <a:endParaRPr lang="en-IN"/>
        </a:p>
      </dgm:t>
    </dgm:pt>
    <dgm:pt modelId="{58FDEDDB-7E22-41AB-83F3-C44E84AE29AE}">
      <dgm:prSet custT="1"/>
      <dgm:spPr/>
      <dgm:t>
        <a:bodyPr/>
        <a:lstStyle/>
        <a:p>
          <a:r>
            <a:rPr lang="en-US" sz="1600" b="1" i="0" dirty="0">
              <a:solidFill>
                <a:srgbClr val="FF0000"/>
              </a:solidFill>
            </a:rPr>
            <a:t>Objective</a:t>
          </a:r>
          <a:r>
            <a:rPr lang="en-US" sz="1600" b="0" i="0" dirty="0">
              <a:solidFill>
                <a:srgbClr val="FF0000"/>
              </a:solidFill>
            </a:rPr>
            <a:t>: To reduce the number of fatal accidents by minimizing the response time.</a:t>
          </a:r>
          <a:endParaRPr lang="en-IN" sz="1600" dirty="0">
            <a:solidFill>
              <a:srgbClr val="FF0000"/>
            </a:solidFill>
          </a:endParaRPr>
        </a:p>
      </dgm:t>
    </dgm:pt>
    <dgm:pt modelId="{012CA485-36A2-444F-96D7-7D1D9ECD7ED0}" type="parTrans" cxnId="{0456DD4A-D9AB-4419-9EB0-9AB72580C52B}">
      <dgm:prSet/>
      <dgm:spPr/>
      <dgm:t>
        <a:bodyPr/>
        <a:lstStyle/>
        <a:p>
          <a:endParaRPr lang="en-IN"/>
        </a:p>
      </dgm:t>
    </dgm:pt>
    <dgm:pt modelId="{CAA66EAA-C224-472E-9AAC-97EAAEE689AC}" type="sibTrans" cxnId="{0456DD4A-D9AB-4419-9EB0-9AB72580C52B}">
      <dgm:prSet/>
      <dgm:spPr/>
      <dgm:t>
        <a:bodyPr/>
        <a:lstStyle/>
        <a:p>
          <a:endParaRPr lang="en-IN"/>
        </a:p>
      </dgm:t>
    </dgm:pt>
    <dgm:pt modelId="{D1C71634-35AB-46F7-A944-E471798B0C30}" type="pres">
      <dgm:prSet presAssocID="{6C966152-3B18-4755-8BB7-2EFB989645C6}" presName="Name0" presStyleCnt="0">
        <dgm:presLayoutVars>
          <dgm:dir/>
          <dgm:resizeHandles val="exact"/>
        </dgm:presLayoutVars>
      </dgm:prSet>
      <dgm:spPr/>
    </dgm:pt>
    <dgm:pt modelId="{A7FE22B8-DD03-4F80-BD34-D5FB5E80EA3B}" type="pres">
      <dgm:prSet presAssocID="{6C966152-3B18-4755-8BB7-2EFB989645C6}" presName="arrow" presStyleLbl="bgShp" presStyleIdx="0" presStyleCnt="1"/>
      <dgm:spPr/>
    </dgm:pt>
    <dgm:pt modelId="{234FB8F0-3047-4414-8F09-266C68D1E4D1}" type="pres">
      <dgm:prSet presAssocID="{6C966152-3B18-4755-8BB7-2EFB989645C6}" presName="points" presStyleCnt="0"/>
      <dgm:spPr/>
    </dgm:pt>
    <dgm:pt modelId="{65C282BD-CD7A-429C-9BE2-797B365B6EE3}" type="pres">
      <dgm:prSet presAssocID="{474C69CF-DC65-4C88-A7D5-E7A3A52A1AB4}" presName="compositeA" presStyleCnt="0"/>
      <dgm:spPr/>
    </dgm:pt>
    <dgm:pt modelId="{0EF5F972-E9A1-4929-B736-395AA6C5B9B6}" type="pres">
      <dgm:prSet presAssocID="{474C69CF-DC65-4C88-A7D5-E7A3A52A1AB4}" presName="textA" presStyleLbl="revTx" presStyleIdx="0" presStyleCnt="4">
        <dgm:presLayoutVars>
          <dgm:bulletEnabled val="1"/>
        </dgm:presLayoutVars>
      </dgm:prSet>
      <dgm:spPr/>
    </dgm:pt>
    <dgm:pt modelId="{2BDC4B73-89F3-4A87-9BDC-A0F9B12CA26D}" type="pres">
      <dgm:prSet presAssocID="{474C69CF-DC65-4C88-A7D5-E7A3A52A1AB4}" presName="circleA" presStyleLbl="node1" presStyleIdx="0" presStyleCnt="4"/>
      <dgm:spPr/>
    </dgm:pt>
    <dgm:pt modelId="{A967B69B-728B-48CD-9F45-E26342FF5F23}" type="pres">
      <dgm:prSet presAssocID="{474C69CF-DC65-4C88-A7D5-E7A3A52A1AB4}" presName="spaceA" presStyleCnt="0"/>
      <dgm:spPr/>
    </dgm:pt>
    <dgm:pt modelId="{3DE0EF75-8713-4FE3-920A-AC3854DBDF62}" type="pres">
      <dgm:prSet presAssocID="{273F14F1-6D15-42DF-BBD8-D2EF01416315}" presName="space" presStyleCnt="0"/>
      <dgm:spPr/>
    </dgm:pt>
    <dgm:pt modelId="{E42EC8CE-9FE6-4160-AFB6-EF431B01A1D5}" type="pres">
      <dgm:prSet presAssocID="{48F133CE-E98A-4DBD-BD20-42E993EF378F}" presName="compositeB" presStyleCnt="0"/>
      <dgm:spPr/>
    </dgm:pt>
    <dgm:pt modelId="{DE46D100-1A73-414A-AB42-36DF29933FCC}" type="pres">
      <dgm:prSet presAssocID="{48F133CE-E98A-4DBD-BD20-42E993EF378F}" presName="textB" presStyleLbl="revTx" presStyleIdx="1" presStyleCnt="4">
        <dgm:presLayoutVars>
          <dgm:bulletEnabled val="1"/>
        </dgm:presLayoutVars>
      </dgm:prSet>
      <dgm:spPr/>
    </dgm:pt>
    <dgm:pt modelId="{B88B885F-3EAF-427B-8FF3-9AF7BAABC55F}" type="pres">
      <dgm:prSet presAssocID="{48F133CE-E98A-4DBD-BD20-42E993EF378F}" presName="circleB" presStyleLbl="node1" presStyleIdx="1" presStyleCnt="4"/>
      <dgm:spPr/>
    </dgm:pt>
    <dgm:pt modelId="{36A83210-0D18-4CE1-B1C3-BDE427DE43DE}" type="pres">
      <dgm:prSet presAssocID="{48F133CE-E98A-4DBD-BD20-42E993EF378F}" presName="spaceB" presStyleCnt="0"/>
      <dgm:spPr/>
    </dgm:pt>
    <dgm:pt modelId="{D4413F76-E852-45E2-A492-F94028BCD697}" type="pres">
      <dgm:prSet presAssocID="{9C91174A-033E-4834-A89F-1465998DCFA3}" presName="space" presStyleCnt="0"/>
      <dgm:spPr/>
    </dgm:pt>
    <dgm:pt modelId="{C7F0E1F9-05CD-4324-B872-04EC5B8141C4}" type="pres">
      <dgm:prSet presAssocID="{9BEF7847-1BCE-436E-9516-7B2C84EA57CD}" presName="compositeA" presStyleCnt="0"/>
      <dgm:spPr/>
    </dgm:pt>
    <dgm:pt modelId="{A1F210F6-CB55-42D1-BF72-C7128FD4CE05}" type="pres">
      <dgm:prSet presAssocID="{9BEF7847-1BCE-436E-9516-7B2C84EA57CD}" presName="textA" presStyleLbl="revTx" presStyleIdx="2" presStyleCnt="4">
        <dgm:presLayoutVars>
          <dgm:bulletEnabled val="1"/>
        </dgm:presLayoutVars>
      </dgm:prSet>
      <dgm:spPr/>
    </dgm:pt>
    <dgm:pt modelId="{CB9E0EAE-669E-4420-A978-5B3389A6793B}" type="pres">
      <dgm:prSet presAssocID="{9BEF7847-1BCE-436E-9516-7B2C84EA57CD}" presName="circleA" presStyleLbl="node1" presStyleIdx="2" presStyleCnt="4"/>
      <dgm:spPr/>
    </dgm:pt>
    <dgm:pt modelId="{F61F3563-1852-4715-8A2A-1AF9BD9C3956}" type="pres">
      <dgm:prSet presAssocID="{9BEF7847-1BCE-436E-9516-7B2C84EA57CD}" presName="spaceA" presStyleCnt="0"/>
      <dgm:spPr/>
    </dgm:pt>
    <dgm:pt modelId="{7B297DE3-805B-47DF-B99F-0C1747CD7475}" type="pres">
      <dgm:prSet presAssocID="{64DBACA9-A1F8-4A42-A90C-4E01A264071D}" presName="space" presStyleCnt="0"/>
      <dgm:spPr/>
    </dgm:pt>
    <dgm:pt modelId="{98ED6D8D-22AC-428A-9CF1-F0C5D6733625}" type="pres">
      <dgm:prSet presAssocID="{58FDEDDB-7E22-41AB-83F3-C44E84AE29AE}" presName="compositeB" presStyleCnt="0"/>
      <dgm:spPr/>
    </dgm:pt>
    <dgm:pt modelId="{B4A51B49-4C2F-4347-AEF7-01E3ECEC5158}" type="pres">
      <dgm:prSet presAssocID="{58FDEDDB-7E22-41AB-83F3-C44E84AE29AE}" presName="textB" presStyleLbl="revTx" presStyleIdx="3" presStyleCnt="4">
        <dgm:presLayoutVars>
          <dgm:bulletEnabled val="1"/>
        </dgm:presLayoutVars>
      </dgm:prSet>
      <dgm:spPr/>
    </dgm:pt>
    <dgm:pt modelId="{B36C9FB1-6AE5-45B1-92DD-9BCBD16449B2}" type="pres">
      <dgm:prSet presAssocID="{58FDEDDB-7E22-41AB-83F3-C44E84AE29AE}" presName="circleB" presStyleLbl="node1" presStyleIdx="3" presStyleCnt="4"/>
      <dgm:spPr/>
    </dgm:pt>
    <dgm:pt modelId="{6D4AABC9-9AD6-4D4B-96DB-D355A536E748}" type="pres">
      <dgm:prSet presAssocID="{58FDEDDB-7E22-41AB-83F3-C44E84AE29AE}" presName="spaceB" presStyleCnt="0"/>
      <dgm:spPr/>
    </dgm:pt>
  </dgm:ptLst>
  <dgm:cxnLst>
    <dgm:cxn modelId="{E81A8709-7AC0-471B-B5D3-EE63949B5D5B}" type="presOf" srcId="{474C69CF-DC65-4C88-A7D5-E7A3A52A1AB4}" destId="{0EF5F972-E9A1-4929-B736-395AA6C5B9B6}" srcOrd="0" destOrd="0" presId="urn:microsoft.com/office/officeart/2005/8/layout/hProcess11"/>
    <dgm:cxn modelId="{3A7F3F42-76C9-4C62-BFA7-EF0FD9A4FCE3}" type="presOf" srcId="{58FDEDDB-7E22-41AB-83F3-C44E84AE29AE}" destId="{B4A51B49-4C2F-4347-AEF7-01E3ECEC5158}" srcOrd="0" destOrd="0" presId="urn:microsoft.com/office/officeart/2005/8/layout/hProcess11"/>
    <dgm:cxn modelId="{0456DD4A-D9AB-4419-9EB0-9AB72580C52B}" srcId="{6C966152-3B18-4755-8BB7-2EFB989645C6}" destId="{58FDEDDB-7E22-41AB-83F3-C44E84AE29AE}" srcOrd="3" destOrd="0" parTransId="{012CA485-36A2-444F-96D7-7D1D9ECD7ED0}" sibTransId="{CAA66EAA-C224-472E-9AAC-97EAAEE689AC}"/>
    <dgm:cxn modelId="{7E20BC4B-1616-44CE-B55E-E66CF41DFC43}" srcId="{6C966152-3B18-4755-8BB7-2EFB989645C6}" destId="{474C69CF-DC65-4C88-A7D5-E7A3A52A1AB4}" srcOrd="0" destOrd="0" parTransId="{6D7DFE4A-66AA-4C1E-98F9-CB4830CBB8FE}" sibTransId="{273F14F1-6D15-42DF-BBD8-D2EF01416315}"/>
    <dgm:cxn modelId="{D7D4A585-3C68-4A3A-BE02-57C5640AFC00}" srcId="{6C966152-3B18-4755-8BB7-2EFB989645C6}" destId="{48F133CE-E98A-4DBD-BD20-42E993EF378F}" srcOrd="1" destOrd="0" parTransId="{8DD31A02-3EF5-4A62-B97F-07C55C7A90BE}" sibTransId="{9C91174A-033E-4834-A89F-1465998DCFA3}"/>
    <dgm:cxn modelId="{5F85649B-6627-4EB5-B46D-2ECAD1D27140}" type="presOf" srcId="{9BEF7847-1BCE-436E-9516-7B2C84EA57CD}" destId="{A1F210F6-CB55-42D1-BF72-C7128FD4CE05}" srcOrd="0" destOrd="0" presId="urn:microsoft.com/office/officeart/2005/8/layout/hProcess11"/>
    <dgm:cxn modelId="{AA57A29C-C5AA-4AA7-8F00-57B47C56A013}" type="presOf" srcId="{48F133CE-E98A-4DBD-BD20-42E993EF378F}" destId="{DE46D100-1A73-414A-AB42-36DF29933FCC}" srcOrd="0" destOrd="0" presId="urn:microsoft.com/office/officeart/2005/8/layout/hProcess11"/>
    <dgm:cxn modelId="{977EE3A8-DA01-4378-9BAF-0E908729FE8B}" type="presOf" srcId="{6C966152-3B18-4755-8BB7-2EFB989645C6}" destId="{D1C71634-35AB-46F7-A944-E471798B0C30}" srcOrd="0" destOrd="0" presId="urn:microsoft.com/office/officeart/2005/8/layout/hProcess11"/>
    <dgm:cxn modelId="{233876C5-962B-4F85-8A37-3220EC542889}" srcId="{6C966152-3B18-4755-8BB7-2EFB989645C6}" destId="{9BEF7847-1BCE-436E-9516-7B2C84EA57CD}" srcOrd="2" destOrd="0" parTransId="{4317EF9B-2EF9-4B97-B153-D0C8F9C4DF2C}" sibTransId="{64DBACA9-A1F8-4A42-A90C-4E01A264071D}"/>
    <dgm:cxn modelId="{E30E62BA-AC00-425B-908D-F283BC07708D}" type="presParOf" srcId="{D1C71634-35AB-46F7-A944-E471798B0C30}" destId="{A7FE22B8-DD03-4F80-BD34-D5FB5E80EA3B}" srcOrd="0" destOrd="0" presId="urn:microsoft.com/office/officeart/2005/8/layout/hProcess11"/>
    <dgm:cxn modelId="{1B9D392A-A11E-4624-9FA7-884CDB15AA14}" type="presParOf" srcId="{D1C71634-35AB-46F7-A944-E471798B0C30}" destId="{234FB8F0-3047-4414-8F09-266C68D1E4D1}" srcOrd="1" destOrd="0" presId="urn:microsoft.com/office/officeart/2005/8/layout/hProcess11"/>
    <dgm:cxn modelId="{6C1851D0-608A-4DE2-8472-C21FF991198E}" type="presParOf" srcId="{234FB8F0-3047-4414-8F09-266C68D1E4D1}" destId="{65C282BD-CD7A-429C-9BE2-797B365B6EE3}" srcOrd="0" destOrd="0" presId="urn:microsoft.com/office/officeart/2005/8/layout/hProcess11"/>
    <dgm:cxn modelId="{E6DFD14E-8A9C-4CDC-B13C-2B84C5B50F0F}" type="presParOf" srcId="{65C282BD-CD7A-429C-9BE2-797B365B6EE3}" destId="{0EF5F972-E9A1-4929-B736-395AA6C5B9B6}" srcOrd="0" destOrd="0" presId="urn:microsoft.com/office/officeart/2005/8/layout/hProcess11"/>
    <dgm:cxn modelId="{4ADCEC40-DDB3-4825-A37B-2BD03F98D676}" type="presParOf" srcId="{65C282BD-CD7A-429C-9BE2-797B365B6EE3}" destId="{2BDC4B73-89F3-4A87-9BDC-A0F9B12CA26D}" srcOrd="1" destOrd="0" presId="urn:microsoft.com/office/officeart/2005/8/layout/hProcess11"/>
    <dgm:cxn modelId="{BFBCF95F-58C9-4CBE-9C1D-510E8EAFE191}" type="presParOf" srcId="{65C282BD-CD7A-429C-9BE2-797B365B6EE3}" destId="{A967B69B-728B-48CD-9F45-E26342FF5F23}" srcOrd="2" destOrd="0" presId="urn:microsoft.com/office/officeart/2005/8/layout/hProcess11"/>
    <dgm:cxn modelId="{FB5F27A7-F507-4991-B314-ACBCF194B54E}" type="presParOf" srcId="{234FB8F0-3047-4414-8F09-266C68D1E4D1}" destId="{3DE0EF75-8713-4FE3-920A-AC3854DBDF62}" srcOrd="1" destOrd="0" presId="urn:microsoft.com/office/officeart/2005/8/layout/hProcess11"/>
    <dgm:cxn modelId="{884A2709-B628-4CDA-8DAA-57FC1F166A7D}" type="presParOf" srcId="{234FB8F0-3047-4414-8F09-266C68D1E4D1}" destId="{E42EC8CE-9FE6-4160-AFB6-EF431B01A1D5}" srcOrd="2" destOrd="0" presId="urn:microsoft.com/office/officeart/2005/8/layout/hProcess11"/>
    <dgm:cxn modelId="{5A68B1B5-912A-4FE6-B8CE-3DF70965CDC1}" type="presParOf" srcId="{E42EC8CE-9FE6-4160-AFB6-EF431B01A1D5}" destId="{DE46D100-1A73-414A-AB42-36DF29933FCC}" srcOrd="0" destOrd="0" presId="urn:microsoft.com/office/officeart/2005/8/layout/hProcess11"/>
    <dgm:cxn modelId="{F761C943-F595-44F4-9820-51A0B4E128F1}" type="presParOf" srcId="{E42EC8CE-9FE6-4160-AFB6-EF431B01A1D5}" destId="{B88B885F-3EAF-427B-8FF3-9AF7BAABC55F}" srcOrd="1" destOrd="0" presId="urn:microsoft.com/office/officeart/2005/8/layout/hProcess11"/>
    <dgm:cxn modelId="{BB2F67E5-6FA9-4F01-992C-F0EDF2796B20}" type="presParOf" srcId="{E42EC8CE-9FE6-4160-AFB6-EF431B01A1D5}" destId="{36A83210-0D18-4CE1-B1C3-BDE427DE43DE}" srcOrd="2" destOrd="0" presId="urn:microsoft.com/office/officeart/2005/8/layout/hProcess11"/>
    <dgm:cxn modelId="{F071DEC9-088B-46CE-9BD0-488418B67CF0}" type="presParOf" srcId="{234FB8F0-3047-4414-8F09-266C68D1E4D1}" destId="{D4413F76-E852-45E2-A492-F94028BCD697}" srcOrd="3" destOrd="0" presId="urn:microsoft.com/office/officeart/2005/8/layout/hProcess11"/>
    <dgm:cxn modelId="{CB609716-C059-49D1-98FB-C1ABC2D01D66}" type="presParOf" srcId="{234FB8F0-3047-4414-8F09-266C68D1E4D1}" destId="{C7F0E1F9-05CD-4324-B872-04EC5B8141C4}" srcOrd="4" destOrd="0" presId="urn:microsoft.com/office/officeart/2005/8/layout/hProcess11"/>
    <dgm:cxn modelId="{40A34E5D-9607-4A35-BBA2-5C791498F604}" type="presParOf" srcId="{C7F0E1F9-05CD-4324-B872-04EC5B8141C4}" destId="{A1F210F6-CB55-42D1-BF72-C7128FD4CE05}" srcOrd="0" destOrd="0" presId="urn:microsoft.com/office/officeart/2005/8/layout/hProcess11"/>
    <dgm:cxn modelId="{66A199EE-7D7E-467A-A35F-4CA36119FEEB}" type="presParOf" srcId="{C7F0E1F9-05CD-4324-B872-04EC5B8141C4}" destId="{CB9E0EAE-669E-4420-A978-5B3389A6793B}" srcOrd="1" destOrd="0" presId="urn:microsoft.com/office/officeart/2005/8/layout/hProcess11"/>
    <dgm:cxn modelId="{28EAA3CD-B82E-46D3-849A-C19FF95D7C69}" type="presParOf" srcId="{C7F0E1F9-05CD-4324-B872-04EC5B8141C4}" destId="{F61F3563-1852-4715-8A2A-1AF9BD9C3956}" srcOrd="2" destOrd="0" presId="urn:microsoft.com/office/officeart/2005/8/layout/hProcess11"/>
    <dgm:cxn modelId="{A54CB908-8E07-44FB-B515-C5FAA11F56EE}" type="presParOf" srcId="{234FB8F0-3047-4414-8F09-266C68D1E4D1}" destId="{7B297DE3-805B-47DF-B99F-0C1747CD7475}" srcOrd="5" destOrd="0" presId="urn:microsoft.com/office/officeart/2005/8/layout/hProcess11"/>
    <dgm:cxn modelId="{502C0957-3505-49EF-87BD-7ED355EBC778}" type="presParOf" srcId="{234FB8F0-3047-4414-8F09-266C68D1E4D1}" destId="{98ED6D8D-22AC-428A-9CF1-F0C5D6733625}" srcOrd="6" destOrd="0" presId="urn:microsoft.com/office/officeart/2005/8/layout/hProcess11"/>
    <dgm:cxn modelId="{91E2E0B0-E7DF-427E-B1C4-2922EB3B478F}" type="presParOf" srcId="{98ED6D8D-22AC-428A-9CF1-F0C5D6733625}" destId="{B4A51B49-4C2F-4347-AEF7-01E3ECEC5158}" srcOrd="0" destOrd="0" presId="urn:microsoft.com/office/officeart/2005/8/layout/hProcess11"/>
    <dgm:cxn modelId="{E8ECF2AF-69E1-457F-BD35-55E2B5558F88}" type="presParOf" srcId="{98ED6D8D-22AC-428A-9CF1-F0C5D6733625}" destId="{B36C9FB1-6AE5-45B1-92DD-9BCBD16449B2}" srcOrd="1" destOrd="0" presId="urn:microsoft.com/office/officeart/2005/8/layout/hProcess11"/>
    <dgm:cxn modelId="{9FA7397A-AFF4-4CC9-99B2-437F4B006743}" type="presParOf" srcId="{98ED6D8D-22AC-428A-9CF1-F0C5D6733625}" destId="{6D4AABC9-9AD6-4D4B-96DB-D355A536E74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6F7E47-1DD5-436D-BC6A-B4F32516BD2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3042D98-3603-4D8F-940D-24A7B5464BB1}">
      <dgm:prSet/>
      <dgm:spPr/>
      <dgm:t>
        <a:bodyPr/>
        <a:lstStyle/>
        <a:p>
          <a:r>
            <a:rPr lang="en-US" b="0" i="0" baseline="0"/>
            <a:t>Reducing the travel time of Emergency Services.</a:t>
          </a:r>
          <a:endParaRPr lang="en-IN"/>
        </a:p>
      </dgm:t>
    </dgm:pt>
    <dgm:pt modelId="{E69FB128-77BF-401D-A1B0-722033A63AD6}" type="parTrans" cxnId="{711D9393-F303-46D3-994E-5C74CE1A77CF}">
      <dgm:prSet/>
      <dgm:spPr/>
      <dgm:t>
        <a:bodyPr/>
        <a:lstStyle/>
        <a:p>
          <a:endParaRPr lang="en-IN"/>
        </a:p>
      </dgm:t>
    </dgm:pt>
    <dgm:pt modelId="{79B3B202-3089-4DE0-8D54-29EA71BE4FCF}" type="sibTrans" cxnId="{711D9393-F303-46D3-994E-5C74CE1A77CF}">
      <dgm:prSet/>
      <dgm:spPr/>
      <dgm:t>
        <a:bodyPr/>
        <a:lstStyle/>
        <a:p>
          <a:endParaRPr lang="en-IN"/>
        </a:p>
      </dgm:t>
    </dgm:pt>
    <dgm:pt modelId="{D8846D05-CB06-4BDD-B126-3477DD9C7615}">
      <dgm:prSet/>
      <dgm:spPr/>
      <dgm:t>
        <a:bodyPr/>
        <a:lstStyle/>
        <a:p>
          <a:r>
            <a:rPr lang="en-US" b="0" i="0" baseline="0"/>
            <a:t>By optimising the ambulance location with respect to historic accident data.</a:t>
          </a:r>
          <a:endParaRPr lang="en-IN"/>
        </a:p>
      </dgm:t>
    </dgm:pt>
    <dgm:pt modelId="{5E0BE883-4C37-4F7D-9B8E-6713B6F9A4C3}" type="parTrans" cxnId="{9FDE3590-ADB5-4325-838E-22C47E5737D8}">
      <dgm:prSet/>
      <dgm:spPr/>
      <dgm:t>
        <a:bodyPr/>
        <a:lstStyle/>
        <a:p>
          <a:endParaRPr lang="en-IN"/>
        </a:p>
      </dgm:t>
    </dgm:pt>
    <dgm:pt modelId="{A86DD42A-03DD-4E9B-864B-A249B53CBA54}" type="sibTrans" cxnId="{9FDE3590-ADB5-4325-838E-22C47E5737D8}">
      <dgm:prSet/>
      <dgm:spPr/>
      <dgm:t>
        <a:bodyPr/>
        <a:lstStyle/>
        <a:p>
          <a:endParaRPr lang="en-IN"/>
        </a:p>
      </dgm:t>
    </dgm:pt>
    <dgm:pt modelId="{01E97E60-8484-446F-8C99-8FA74ED220CF}">
      <dgm:prSet/>
      <dgm:spPr/>
      <dgm:t>
        <a:bodyPr/>
        <a:lstStyle/>
        <a:p>
          <a:r>
            <a:rPr lang="en-US" b="0" i="0" baseline="0"/>
            <a:t>Ensuring Coverage of each accident locations</a:t>
          </a:r>
          <a:r>
            <a:rPr lang="en-US"/>
            <a:t>.</a:t>
          </a:r>
          <a:r>
            <a:rPr lang="en-US" b="1" i="0"/>
            <a:t> </a:t>
          </a:r>
          <a:endParaRPr lang="en-IN"/>
        </a:p>
      </dgm:t>
    </dgm:pt>
    <dgm:pt modelId="{1BD4B3E7-FB6B-4346-AE12-957AED37192F}" type="parTrans" cxnId="{1B14054A-3FDE-4E2D-8B0E-9D43664BF136}">
      <dgm:prSet/>
      <dgm:spPr/>
      <dgm:t>
        <a:bodyPr/>
        <a:lstStyle/>
        <a:p>
          <a:endParaRPr lang="en-IN"/>
        </a:p>
      </dgm:t>
    </dgm:pt>
    <dgm:pt modelId="{958F7B0C-84DC-4DA9-A4A1-D66FF0CF8AD1}" type="sibTrans" cxnId="{1B14054A-3FDE-4E2D-8B0E-9D43664BF136}">
      <dgm:prSet/>
      <dgm:spPr/>
      <dgm:t>
        <a:bodyPr/>
        <a:lstStyle/>
        <a:p>
          <a:endParaRPr lang="en-IN"/>
        </a:p>
      </dgm:t>
    </dgm:pt>
    <dgm:pt modelId="{3EFB961A-B972-47B7-A986-61A8B25B5AA5}" type="pres">
      <dgm:prSet presAssocID="{C66F7E47-1DD5-436D-BC6A-B4F32516BD26}" presName="Name0" presStyleCnt="0">
        <dgm:presLayoutVars>
          <dgm:dir/>
          <dgm:resizeHandles val="exact"/>
        </dgm:presLayoutVars>
      </dgm:prSet>
      <dgm:spPr/>
    </dgm:pt>
    <dgm:pt modelId="{C59D8217-2924-4786-9F97-771ED5654DF8}" type="pres">
      <dgm:prSet presAssocID="{C66F7E47-1DD5-436D-BC6A-B4F32516BD26}" presName="arrow" presStyleLbl="bgShp" presStyleIdx="0" presStyleCnt="1"/>
      <dgm:spPr/>
    </dgm:pt>
    <dgm:pt modelId="{88213E7D-928A-4A1A-9A2F-48DE1B82FBA6}" type="pres">
      <dgm:prSet presAssocID="{C66F7E47-1DD5-436D-BC6A-B4F32516BD26}" presName="points" presStyleCnt="0"/>
      <dgm:spPr/>
    </dgm:pt>
    <dgm:pt modelId="{4B8B96C7-A66C-4AA1-8737-50DC0C151070}" type="pres">
      <dgm:prSet presAssocID="{33042D98-3603-4D8F-940D-24A7B5464BB1}" presName="compositeA" presStyleCnt="0"/>
      <dgm:spPr/>
    </dgm:pt>
    <dgm:pt modelId="{05E4B257-92B6-4D25-BB93-2ECC37900915}" type="pres">
      <dgm:prSet presAssocID="{33042D98-3603-4D8F-940D-24A7B5464BB1}" presName="textA" presStyleLbl="revTx" presStyleIdx="0" presStyleCnt="3">
        <dgm:presLayoutVars>
          <dgm:bulletEnabled val="1"/>
        </dgm:presLayoutVars>
      </dgm:prSet>
      <dgm:spPr/>
    </dgm:pt>
    <dgm:pt modelId="{F95F21EA-6E2F-457B-9A0D-E8A2DABCD8B0}" type="pres">
      <dgm:prSet presAssocID="{33042D98-3603-4D8F-940D-24A7B5464BB1}" presName="circleA" presStyleLbl="node1" presStyleIdx="0" presStyleCnt="3"/>
      <dgm:spPr/>
    </dgm:pt>
    <dgm:pt modelId="{167007D3-8696-4A61-B3AA-1B3D71BD4FAF}" type="pres">
      <dgm:prSet presAssocID="{33042D98-3603-4D8F-940D-24A7B5464BB1}" presName="spaceA" presStyleCnt="0"/>
      <dgm:spPr/>
    </dgm:pt>
    <dgm:pt modelId="{9619E685-FE99-4187-9F12-BA6D3029CE8A}" type="pres">
      <dgm:prSet presAssocID="{79B3B202-3089-4DE0-8D54-29EA71BE4FCF}" presName="space" presStyleCnt="0"/>
      <dgm:spPr/>
    </dgm:pt>
    <dgm:pt modelId="{8EA8DC3A-3DA6-4BB2-81AB-D849A2F61625}" type="pres">
      <dgm:prSet presAssocID="{D8846D05-CB06-4BDD-B126-3477DD9C7615}" presName="compositeB" presStyleCnt="0"/>
      <dgm:spPr/>
    </dgm:pt>
    <dgm:pt modelId="{8C72B057-8E38-4A59-92C7-5D9CEF146401}" type="pres">
      <dgm:prSet presAssocID="{D8846D05-CB06-4BDD-B126-3477DD9C7615}" presName="textB" presStyleLbl="revTx" presStyleIdx="1" presStyleCnt="3">
        <dgm:presLayoutVars>
          <dgm:bulletEnabled val="1"/>
        </dgm:presLayoutVars>
      </dgm:prSet>
      <dgm:spPr/>
    </dgm:pt>
    <dgm:pt modelId="{D1E766DA-98E9-453E-B7FD-2B55421B3FCC}" type="pres">
      <dgm:prSet presAssocID="{D8846D05-CB06-4BDD-B126-3477DD9C7615}" presName="circleB" presStyleLbl="node1" presStyleIdx="1" presStyleCnt="3"/>
      <dgm:spPr/>
    </dgm:pt>
    <dgm:pt modelId="{C171E187-4D8C-40AA-8094-184F033750B8}" type="pres">
      <dgm:prSet presAssocID="{D8846D05-CB06-4BDD-B126-3477DD9C7615}" presName="spaceB" presStyleCnt="0"/>
      <dgm:spPr/>
    </dgm:pt>
    <dgm:pt modelId="{A699DC49-150B-4067-8D7D-9884445168C0}" type="pres">
      <dgm:prSet presAssocID="{A86DD42A-03DD-4E9B-864B-A249B53CBA54}" presName="space" presStyleCnt="0"/>
      <dgm:spPr/>
    </dgm:pt>
    <dgm:pt modelId="{BF67A3E5-8F85-44D4-B66B-22221B3EB63C}" type="pres">
      <dgm:prSet presAssocID="{01E97E60-8484-446F-8C99-8FA74ED220CF}" presName="compositeA" presStyleCnt="0"/>
      <dgm:spPr/>
    </dgm:pt>
    <dgm:pt modelId="{1444F0C8-5CCC-4A8F-9A34-C07218AD14D3}" type="pres">
      <dgm:prSet presAssocID="{01E97E60-8484-446F-8C99-8FA74ED220CF}" presName="textA" presStyleLbl="revTx" presStyleIdx="2" presStyleCnt="3">
        <dgm:presLayoutVars>
          <dgm:bulletEnabled val="1"/>
        </dgm:presLayoutVars>
      </dgm:prSet>
      <dgm:spPr/>
    </dgm:pt>
    <dgm:pt modelId="{754A88C2-4229-4E0B-9460-78DCF6C0C743}" type="pres">
      <dgm:prSet presAssocID="{01E97E60-8484-446F-8C99-8FA74ED220CF}" presName="circleA" presStyleLbl="node1" presStyleIdx="2" presStyleCnt="3"/>
      <dgm:spPr/>
    </dgm:pt>
    <dgm:pt modelId="{9784DAF0-68CC-4B51-A7C7-98B7D42D0710}" type="pres">
      <dgm:prSet presAssocID="{01E97E60-8484-446F-8C99-8FA74ED220CF}" presName="spaceA" presStyleCnt="0"/>
      <dgm:spPr/>
    </dgm:pt>
  </dgm:ptLst>
  <dgm:cxnLst>
    <dgm:cxn modelId="{1B14054A-3FDE-4E2D-8B0E-9D43664BF136}" srcId="{C66F7E47-1DD5-436D-BC6A-B4F32516BD26}" destId="{01E97E60-8484-446F-8C99-8FA74ED220CF}" srcOrd="2" destOrd="0" parTransId="{1BD4B3E7-FB6B-4346-AE12-957AED37192F}" sibTransId="{958F7B0C-84DC-4DA9-A4A1-D66FF0CF8AD1}"/>
    <dgm:cxn modelId="{EC3C594A-8DAB-42C7-A09E-376ACA572E1F}" type="presOf" srcId="{33042D98-3603-4D8F-940D-24A7B5464BB1}" destId="{05E4B257-92B6-4D25-BB93-2ECC37900915}" srcOrd="0" destOrd="0" presId="urn:microsoft.com/office/officeart/2005/8/layout/hProcess11"/>
    <dgm:cxn modelId="{9FDE3590-ADB5-4325-838E-22C47E5737D8}" srcId="{C66F7E47-1DD5-436D-BC6A-B4F32516BD26}" destId="{D8846D05-CB06-4BDD-B126-3477DD9C7615}" srcOrd="1" destOrd="0" parTransId="{5E0BE883-4C37-4F7D-9B8E-6713B6F9A4C3}" sibTransId="{A86DD42A-03DD-4E9B-864B-A249B53CBA54}"/>
    <dgm:cxn modelId="{711D9393-F303-46D3-994E-5C74CE1A77CF}" srcId="{C66F7E47-1DD5-436D-BC6A-B4F32516BD26}" destId="{33042D98-3603-4D8F-940D-24A7B5464BB1}" srcOrd="0" destOrd="0" parTransId="{E69FB128-77BF-401D-A1B0-722033A63AD6}" sibTransId="{79B3B202-3089-4DE0-8D54-29EA71BE4FCF}"/>
    <dgm:cxn modelId="{76FE68B5-3ED2-4424-B148-5A3404FE9786}" type="presOf" srcId="{01E97E60-8484-446F-8C99-8FA74ED220CF}" destId="{1444F0C8-5CCC-4A8F-9A34-C07218AD14D3}" srcOrd="0" destOrd="0" presId="urn:microsoft.com/office/officeart/2005/8/layout/hProcess11"/>
    <dgm:cxn modelId="{57FF71D1-4131-4FD2-9568-E2B32C656A04}" type="presOf" srcId="{C66F7E47-1DD5-436D-BC6A-B4F32516BD26}" destId="{3EFB961A-B972-47B7-A986-61A8B25B5AA5}" srcOrd="0" destOrd="0" presId="urn:microsoft.com/office/officeart/2005/8/layout/hProcess11"/>
    <dgm:cxn modelId="{E7D7E9D9-FB35-426B-8CC2-3231DF410CF3}" type="presOf" srcId="{D8846D05-CB06-4BDD-B126-3477DD9C7615}" destId="{8C72B057-8E38-4A59-92C7-5D9CEF146401}" srcOrd="0" destOrd="0" presId="urn:microsoft.com/office/officeart/2005/8/layout/hProcess11"/>
    <dgm:cxn modelId="{08004AEF-F6A3-48E2-8DB2-875E32D3C0C3}" type="presParOf" srcId="{3EFB961A-B972-47B7-A986-61A8B25B5AA5}" destId="{C59D8217-2924-4786-9F97-771ED5654DF8}" srcOrd="0" destOrd="0" presId="urn:microsoft.com/office/officeart/2005/8/layout/hProcess11"/>
    <dgm:cxn modelId="{0F4B616E-C732-462F-8EBD-A3FDFB894F7A}" type="presParOf" srcId="{3EFB961A-B972-47B7-A986-61A8B25B5AA5}" destId="{88213E7D-928A-4A1A-9A2F-48DE1B82FBA6}" srcOrd="1" destOrd="0" presId="urn:microsoft.com/office/officeart/2005/8/layout/hProcess11"/>
    <dgm:cxn modelId="{C5384067-3BA8-442F-87A2-B25310D2A47C}" type="presParOf" srcId="{88213E7D-928A-4A1A-9A2F-48DE1B82FBA6}" destId="{4B8B96C7-A66C-4AA1-8737-50DC0C151070}" srcOrd="0" destOrd="0" presId="urn:microsoft.com/office/officeart/2005/8/layout/hProcess11"/>
    <dgm:cxn modelId="{B0543604-1477-4AED-9DBE-952277F0EB29}" type="presParOf" srcId="{4B8B96C7-A66C-4AA1-8737-50DC0C151070}" destId="{05E4B257-92B6-4D25-BB93-2ECC37900915}" srcOrd="0" destOrd="0" presId="urn:microsoft.com/office/officeart/2005/8/layout/hProcess11"/>
    <dgm:cxn modelId="{759AE3A2-5091-46D4-86C9-A02842C73B80}" type="presParOf" srcId="{4B8B96C7-A66C-4AA1-8737-50DC0C151070}" destId="{F95F21EA-6E2F-457B-9A0D-E8A2DABCD8B0}" srcOrd="1" destOrd="0" presId="urn:microsoft.com/office/officeart/2005/8/layout/hProcess11"/>
    <dgm:cxn modelId="{3CE135E7-CA7D-4A04-B4DD-38B7161EAB3E}" type="presParOf" srcId="{4B8B96C7-A66C-4AA1-8737-50DC0C151070}" destId="{167007D3-8696-4A61-B3AA-1B3D71BD4FAF}" srcOrd="2" destOrd="0" presId="urn:microsoft.com/office/officeart/2005/8/layout/hProcess11"/>
    <dgm:cxn modelId="{98C26DCF-E2FE-4D9A-A853-4093202789A5}" type="presParOf" srcId="{88213E7D-928A-4A1A-9A2F-48DE1B82FBA6}" destId="{9619E685-FE99-4187-9F12-BA6D3029CE8A}" srcOrd="1" destOrd="0" presId="urn:microsoft.com/office/officeart/2005/8/layout/hProcess11"/>
    <dgm:cxn modelId="{BDE003EF-1A0B-4D66-B7A9-162703CD3EDA}" type="presParOf" srcId="{88213E7D-928A-4A1A-9A2F-48DE1B82FBA6}" destId="{8EA8DC3A-3DA6-4BB2-81AB-D849A2F61625}" srcOrd="2" destOrd="0" presId="urn:microsoft.com/office/officeart/2005/8/layout/hProcess11"/>
    <dgm:cxn modelId="{3C01A38D-4B93-492C-B622-415B33DF06C4}" type="presParOf" srcId="{8EA8DC3A-3DA6-4BB2-81AB-D849A2F61625}" destId="{8C72B057-8E38-4A59-92C7-5D9CEF146401}" srcOrd="0" destOrd="0" presId="urn:microsoft.com/office/officeart/2005/8/layout/hProcess11"/>
    <dgm:cxn modelId="{18DDA6EC-C504-4A02-9000-C69D4585A415}" type="presParOf" srcId="{8EA8DC3A-3DA6-4BB2-81AB-D849A2F61625}" destId="{D1E766DA-98E9-453E-B7FD-2B55421B3FCC}" srcOrd="1" destOrd="0" presId="urn:microsoft.com/office/officeart/2005/8/layout/hProcess11"/>
    <dgm:cxn modelId="{2E8E319F-4017-476E-A46F-2D0D2ACF081B}" type="presParOf" srcId="{8EA8DC3A-3DA6-4BB2-81AB-D849A2F61625}" destId="{C171E187-4D8C-40AA-8094-184F033750B8}" srcOrd="2" destOrd="0" presId="urn:microsoft.com/office/officeart/2005/8/layout/hProcess11"/>
    <dgm:cxn modelId="{DD674670-073E-49E7-A319-CCFB7303A044}" type="presParOf" srcId="{88213E7D-928A-4A1A-9A2F-48DE1B82FBA6}" destId="{A699DC49-150B-4067-8D7D-9884445168C0}" srcOrd="3" destOrd="0" presId="urn:microsoft.com/office/officeart/2005/8/layout/hProcess11"/>
    <dgm:cxn modelId="{5E2C2C93-14D3-46B1-A470-FB93CA7E1B05}" type="presParOf" srcId="{88213E7D-928A-4A1A-9A2F-48DE1B82FBA6}" destId="{BF67A3E5-8F85-44D4-B66B-22221B3EB63C}" srcOrd="4" destOrd="0" presId="urn:microsoft.com/office/officeart/2005/8/layout/hProcess11"/>
    <dgm:cxn modelId="{6EDE58F8-EDD3-45DA-BB5F-362876488226}" type="presParOf" srcId="{BF67A3E5-8F85-44D4-B66B-22221B3EB63C}" destId="{1444F0C8-5CCC-4A8F-9A34-C07218AD14D3}" srcOrd="0" destOrd="0" presId="urn:microsoft.com/office/officeart/2005/8/layout/hProcess11"/>
    <dgm:cxn modelId="{5086F2AB-D079-4A73-81C1-3447A7A80398}" type="presParOf" srcId="{BF67A3E5-8F85-44D4-B66B-22221B3EB63C}" destId="{754A88C2-4229-4E0B-9460-78DCF6C0C743}" srcOrd="1" destOrd="0" presId="urn:microsoft.com/office/officeart/2005/8/layout/hProcess11"/>
    <dgm:cxn modelId="{59EB4356-1EC9-4197-B35F-581FCB03995A}" type="presParOf" srcId="{BF67A3E5-8F85-44D4-B66B-22221B3EB63C}" destId="{9784DAF0-68CC-4B51-A7C7-98B7D42D071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E22B8-DD03-4F80-BD34-D5FB5E80EA3B}">
      <dsp:nvSpPr>
        <dsp:cNvPr id="0" name=""/>
        <dsp:cNvSpPr/>
      </dsp:nvSpPr>
      <dsp:spPr>
        <a:xfrm>
          <a:off x="0" y="593955"/>
          <a:ext cx="11151909" cy="7919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5F972-E9A1-4929-B736-395AA6C5B9B6}">
      <dsp:nvSpPr>
        <dsp:cNvPr id="0" name=""/>
        <dsp:cNvSpPr/>
      </dsp:nvSpPr>
      <dsp:spPr>
        <a:xfrm>
          <a:off x="5023" y="0"/>
          <a:ext cx="2416065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2619 accidents</a:t>
          </a:r>
          <a:r>
            <a:rPr lang="en-US" sz="1200" b="0" i="0" kern="1200"/>
            <a:t> in last 2 yrs---- Hyderabad ORR </a:t>
          </a:r>
          <a:endParaRPr lang="en-IN" sz="1200" kern="1200"/>
        </a:p>
      </dsp:txBody>
      <dsp:txXfrm>
        <a:off x="5023" y="0"/>
        <a:ext cx="2416065" cy="791940"/>
      </dsp:txXfrm>
    </dsp:sp>
    <dsp:sp modelId="{2BDC4B73-89F3-4A87-9BDC-A0F9B12CA26D}">
      <dsp:nvSpPr>
        <dsp:cNvPr id="0" name=""/>
        <dsp:cNvSpPr/>
      </dsp:nvSpPr>
      <dsp:spPr>
        <a:xfrm>
          <a:off x="1114063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6D100-1A73-414A-AB42-36DF29933FCC}">
      <dsp:nvSpPr>
        <dsp:cNvPr id="0" name=""/>
        <dsp:cNvSpPr/>
      </dsp:nvSpPr>
      <dsp:spPr>
        <a:xfrm>
          <a:off x="2541891" y="1187910"/>
          <a:ext cx="2416065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Fatal accidents</a:t>
          </a:r>
          <a:r>
            <a:rPr lang="en-US" sz="1200" b="0" i="0" kern="1200"/>
            <a:t> were </a:t>
          </a:r>
          <a:r>
            <a:rPr lang="en-US" sz="1200" b="1" i="0" kern="1200"/>
            <a:t>4%</a:t>
          </a:r>
          <a:r>
            <a:rPr lang="en-US" sz="1200" b="0" i="0" kern="1200"/>
            <a:t> of total accidents</a:t>
          </a:r>
          <a:endParaRPr lang="en-IN" sz="1200" kern="1200"/>
        </a:p>
      </dsp:txBody>
      <dsp:txXfrm>
        <a:off x="2541891" y="1187910"/>
        <a:ext cx="2416065" cy="791940"/>
      </dsp:txXfrm>
    </dsp:sp>
    <dsp:sp modelId="{B88B885F-3EAF-427B-8FF3-9AF7BAABC55F}">
      <dsp:nvSpPr>
        <dsp:cNvPr id="0" name=""/>
        <dsp:cNvSpPr/>
      </dsp:nvSpPr>
      <dsp:spPr>
        <a:xfrm>
          <a:off x="3650932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210F6-CB55-42D1-BF72-C7128FD4CE05}">
      <dsp:nvSpPr>
        <dsp:cNvPr id="0" name=""/>
        <dsp:cNvSpPr/>
      </dsp:nvSpPr>
      <dsp:spPr>
        <a:xfrm>
          <a:off x="5078760" y="0"/>
          <a:ext cx="2416065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Every 10-minute delay in treatment is associated with a 6% increase in the odds of a poor outcome* </a:t>
          </a:r>
          <a:endParaRPr lang="en-IN" sz="1200" kern="1200"/>
        </a:p>
      </dsp:txBody>
      <dsp:txXfrm>
        <a:off x="5078760" y="0"/>
        <a:ext cx="2416065" cy="791940"/>
      </dsp:txXfrm>
    </dsp:sp>
    <dsp:sp modelId="{CB9E0EAE-669E-4420-A978-5B3389A6793B}">
      <dsp:nvSpPr>
        <dsp:cNvPr id="0" name=""/>
        <dsp:cNvSpPr/>
      </dsp:nvSpPr>
      <dsp:spPr>
        <a:xfrm>
          <a:off x="6187800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51B49-4C2F-4347-AEF7-01E3ECEC5158}">
      <dsp:nvSpPr>
        <dsp:cNvPr id="0" name=""/>
        <dsp:cNvSpPr/>
      </dsp:nvSpPr>
      <dsp:spPr>
        <a:xfrm>
          <a:off x="7615629" y="1187910"/>
          <a:ext cx="2416065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rgbClr val="FF0000"/>
              </a:solidFill>
            </a:rPr>
            <a:t>Objective</a:t>
          </a:r>
          <a:r>
            <a:rPr lang="en-US" sz="1600" b="0" i="0" kern="1200" dirty="0">
              <a:solidFill>
                <a:srgbClr val="FF0000"/>
              </a:solidFill>
            </a:rPr>
            <a:t>: To reduce the number of fatal accidents by minimizing the response time.</a:t>
          </a:r>
          <a:endParaRPr lang="en-IN" sz="1600" kern="1200" dirty="0">
            <a:solidFill>
              <a:srgbClr val="FF0000"/>
            </a:solidFill>
          </a:endParaRPr>
        </a:p>
      </dsp:txBody>
      <dsp:txXfrm>
        <a:off x="7615629" y="1187910"/>
        <a:ext cx="2416065" cy="791940"/>
      </dsp:txXfrm>
    </dsp:sp>
    <dsp:sp modelId="{B36C9FB1-6AE5-45B1-92DD-9BCBD16449B2}">
      <dsp:nvSpPr>
        <dsp:cNvPr id="0" name=""/>
        <dsp:cNvSpPr/>
      </dsp:nvSpPr>
      <dsp:spPr>
        <a:xfrm>
          <a:off x="8724669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D8217-2924-4786-9F97-771ED5654DF8}">
      <dsp:nvSpPr>
        <dsp:cNvPr id="0" name=""/>
        <dsp:cNvSpPr/>
      </dsp:nvSpPr>
      <dsp:spPr>
        <a:xfrm>
          <a:off x="0" y="593955"/>
          <a:ext cx="11151909" cy="7919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B257-92B6-4D25-BB93-2ECC37900915}">
      <dsp:nvSpPr>
        <dsp:cNvPr id="0" name=""/>
        <dsp:cNvSpPr/>
      </dsp:nvSpPr>
      <dsp:spPr>
        <a:xfrm>
          <a:off x="4900" y="0"/>
          <a:ext cx="3234489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Reducing the travel time of Emergency Services.</a:t>
          </a:r>
          <a:endParaRPr lang="en-IN" sz="1500" kern="1200"/>
        </a:p>
      </dsp:txBody>
      <dsp:txXfrm>
        <a:off x="4900" y="0"/>
        <a:ext cx="3234489" cy="791940"/>
      </dsp:txXfrm>
    </dsp:sp>
    <dsp:sp modelId="{F95F21EA-6E2F-457B-9A0D-E8A2DABCD8B0}">
      <dsp:nvSpPr>
        <dsp:cNvPr id="0" name=""/>
        <dsp:cNvSpPr/>
      </dsp:nvSpPr>
      <dsp:spPr>
        <a:xfrm>
          <a:off x="1523152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2B057-8E38-4A59-92C7-5D9CEF146401}">
      <dsp:nvSpPr>
        <dsp:cNvPr id="0" name=""/>
        <dsp:cNvSpPr/>
      </dsp:nvSpPr>
      <dsp:spPr>
        <a:xfrm>
          <a:off x="3401114" y="1187910"/>
          <a:ext cx="3234489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By optimising the ambulance location with respect to historic accident data.</a:t>
          </a:r>
          <a:endParaRPr lang="en-IN" sz="1500" kern="1200"/>
        </a:p>
      </dsp:txBody>
      <dsp:txXfrm>
        <a:off x="3401114" y="1187910"/>
        <a:ext cx="3234489" cy="791940"/>
      </dsp:txXfrm>
    </dsp:sp>
    <dsp:sp modelId="{D1E766DA-98E9-453E-B7FD-2B55421B3FCC}">
      <dsp:nvSpPr>
        <dsp:cNvPr id="0" name=""/>
        <dsp:cNvSpPr/>
      </dsp:nvSpPr>
      <dsp:spPr>
        <a:xfrm>
          <a:off x="4919366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4F0C8-5CCC-4A8F-9A34-C07218AD14D3}">
      <dsp:nvSpPr>
        <dsp:cNvPr id="0" name=""/>
        <dsp:cNvSpPr/>
      </dsp:nvSpPr>
      <dsp:spPr>
        <a:xfrm>
          <a:off x="6797328" y="0"/>
          <a:ext cx="3234489" cy="79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Ensuring Coverage of each accident locations</a:t>
          </a:r>
          <a:r>
            <a:rPr lang="en-US" sz="1500" kern="1200"/>
            <a:t>.</a:t>
          </a:r>
          <a:r>
            <a:rPr lang="en-US" sz="1500" b="1" i="0" kern="1200"/>
            <a:t> </a:t>
          </a:r>
          <a:endParaRPr lang="en-IN" sz="1500" kern="1200"/>
        </a:p>
      </dsp:txBody>
      <dsp:txXfrm>
        <a:off x="6797328" y="0"/>
        <a:ext cx="3234489" cy="791940"/>
      </dsp:txXfrm>
    </dsp:sp>
    <dsp:sp modelId="{754A88C2-4229-4E0B-9460-78DCF6C0C743}">
      <dsp:nvSpPr>
        <dsp:cNvPr id="0" name=""/>
        <dsp:cNvSpPr/>
      </dsp:nvSpPr>
      <dsp:spPr>
        <a:xfrm>
          <a:off x="8315580" y="890932"/>
          <a:ext cx="197985" cy="197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D5E0F-10D3-40DE-95B8-DE9BADBAE429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C8943-A907-4921-87E5-4FFDA5E7E9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87F8A-3B9E-4196-A2AB-9514E48B997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81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6B00-64D8-653D-7064-507DD1EB7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B0221-6606-A749-191A-CE6CDBA0B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1631-4DE5-A124-0543-5561DBD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851D-7CD9-42B5-288F-7960F998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38BF3-F173-A53F-16EC-E33F9F93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23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DBDF-EC17-2CB7-77B6-D539135D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AAA63-B799-89B1-FF73-FFB6A53B1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F181-6831-9F0D-7226-8DC2899F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F8C64-5AE3-2BAE-413A-1CF6C2C3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AAF6D-E855-F246-9B3E-3E185C5C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38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0798E-A056-2EA1-D9AD-47B7F9B5C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6202F-F354-C48C-6090-7AB04411B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A6962-CCF4-873D-CA4B-DAD51A46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32E6-F48E-C836-D64A-45E2920D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3D12-3564-A03C-910B-258539AB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84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370E-44DE-293F-664B-2A60AF7E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69CB-0530-C160-EDBD-BB637CA6E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DAF75-2D22-330C-AA62-D0E5350F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A5425-58F1-79F5-D095-93A0F543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CE29E-7AAC-FE39-A33D-1ABE48C0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3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D16-C65E-FADC-68F8-58FD194F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5BE63-5083-588D-7293-137B0E39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E1198-D1DC-DA74-02B4-4B88E47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38493-0E26-E53C-AA72-41599AD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5BA10-76F8-8067-F5DD-C24508D6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3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93FB-71B6-FA8C-23FD-0534EDB4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F0EF-75A3-2DC3-098F-11F617EB4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E5FE8-3A87-4614-D68B-D85A0B036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7AC11-B437-585B-2A8A-CC88ABEF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3130-0DB3-8B72-4B76-B368E9BE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12454-8BF7-ADD8-634E-519B4470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19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C430-BAB1-34E0-47B6-AD0DA8C5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7D9C-E01B-879A-B581-160F6970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42E97-209D-4205-7AE5-750AAC9B8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4D300-D4FB-DC5B-957D-6BF8D2A63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F1138-40B0-B4B2-033C-6C45F7191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46A57-43AE-0906-21E1-2DB6B5B2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BA304-9D64-7364-24B7-5C68D431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D72DE-1A69-F6A9-954B-8F89504D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5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F11A-35F2-3AC9-7AB4-B2015F79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7263D-B585-78DB-0568-A5E99FC2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7306C-C358-747A-7DCD-B80AA497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84852-6DAB-A71B-9E8E-B12D3DA4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34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4025C-1044-1737-2F1C-DF59AA9E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68E90-056E-7239-DCCC-E565E5A0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4C-2512-DB17-2E92-787E35B6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45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A0A4-0E40-DEA1-1FA9-E39CBE57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D7AE-31A6-000B-D90B-057CBECD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52F60-CC42-050B-A0AD-8E7A5A3AE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1EB14-2F7B-9499-39CE-1B967215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F0366-C2CB-1ED1-2A7A-8293F8FA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1AAB-D4CB-30F7-5E56-905065A5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1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A0DD-740E-CDDD-FBBC-BFC5F0C7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42C20-3196-BC9A-2EC1-9535D130A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65C3-208C-EB33-F577-F1223A099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6E555-590C-0EDA-921A-89B07F01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CFD8C-7FA3-A4E2-A944-E5F4A570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71A57-9EB1-284C-67D3-99FD585C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37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F1E07-A681-08AD-2070-843BFE91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BA224-000E-DB92-F819-ACC15C33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7F43-7CFF-7C70-F567-5C5B74C86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7E2D-AE24-491F-BA64-8E54FAF60F1B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8C7D-9432-A07B-4443-D37B2840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B776-7597-B143-4310-B387594EF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8DF42-08AE-487B-BC80-6AA305B874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7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hyperlink" Target="https://medicalxpress.com/news/2020-10-exploring-golden-hour-trauma-treatment.html" TargetMode="External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hyperlink" Target="file:///C:\Users\dell\Downloads\ORR_Accident_Data_ORR_HGCL_2022-2024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45D-D37F-0716-95FE-A61BFFF7A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8862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OVERVIEW OF THE PROBLEM</a:t>
            </a:r>
            <a:endParaRPr lang="en-IN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1BB987-84B2-5354-1E8B-667FF0A01815}"/>
              </a:ext>
            </a:extLst>
          </p:cNvPr>
          <p:cNvGraphicFramePr/>
          <p:nvPr/>
        </p:nvGraphicFramePr>
        <p:xfrm>
          <a:off x="520045" y="1591740"/>
          <a:ext cx="11151909" cy="1979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B2E995-9F41-22C3-8165-8DE79ABC070E}"/>
              </a:ext>
            </a:extLst>
          </p:cNvPr>
          <p:cNvSpPr txBox="1"/>
          <p:nvPr/>
        </p:nvSpPr>
        <p:spPr>
          <a:xfrm>
            <a:off x="0" y="6399208"/>
            <a:ext cx="10212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FF0000"/>
                </a:solidFill>
                <a:effectLst/>
              </a:rPr>
              <a:t>*</a:t>
            </a:r>
            <a:r>
              <a:rPr lang="fr-FR" b="0" i="0" dirty="0">
                <a:solidFill>
                  <a:srgbClr val="000000"/>
                </a:solidFill>
                <a:effectLst/>
              </a:rPr>
              <a:t>Source-</a:t>
            </a:r>
            <a:r>
              <a:rPr lang="fr-FR" b="0" i="0" dirty="0">
                <a:solidFill>
                  <a:srgbClr val="000000"/>
                </a:solidFill>
                <a:effectLst/>
                <a:hlinkClick r:id="rId7"/>
              </a:rPr>
              <a:t> </a:t>
            </a:r>
            <a:r>
              <a:rPr lang="fr-FR" b="0" i="0" dirty="0">
                <a:solidFill>
                  <a:srgbClr val="5271FF"/>
                </a:solidFill>
                <a:effectLst/>
                <a:hlinkClick r:id="rId7"/>
              </a:rPr>
              <a:t>https://medicalxpress.com/news/2020-10-exploring-golden-hour-trauma-treatment.html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84103-030B-FCE2-625A-C9EAA228E001}"/>
              </a:ext>
            </a:extLst>
          </p:cNvPr>
          <p:cNvSpPr txBox="1"/>
          <p:nvPr/>
        </p:nvSpPr>
        <p:spPr>
          <a:xfrm>
            <a:off x="520045" y="1219203"/>
            <a:ext cx="473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FF0000"/>
                </a:solidFill>
                <a:effectLst/>
                <a:latin typeface="YAFcfoaHu-s 0"/>
              </a:rPr>
              <a:t>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YAFcfoaHu-s 0"/>
              </a:rPr>
              <a:t>Why ? 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82653-A00E-14AD-3F7C-7CB8467543D8}"/>
              </a:ext>
            </a:extLst>
          </p:cNvPr>
          <p:cNvSpPr txBox="1"/>
          <p:nvPr/>
        </p:nvSpPr>
        <p:spPr>
          <a:xfrm>
            <a:off x="520045" y="3571592"/>
            <a:ext cx="473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YAFcfoaHu-s 0"/>
              </a:rPr>
              <a:t>How?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3EE2DE7-70C9-65D1-2EA1-53A4E3DAB8A7}"/>
              </a:ext>
            </a:extLst>
          </p:cNvPr>
          <p:cNvGraphicFramePr/>
          <p:nvPr/>
        </p:nvGraphicFramePr>
        <p:xfrm>
          <a:off x="520045" y="4086449"/>
          <a:ext cx="11151909" cy="1979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4153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B7E70-3611-D3DB-97BB-3B2A2868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3"/>
          <a:stretch/>
        </p:blipFill>
        <p:spPr>
          <a:xfrm>
            <a:off x="0" y="1357089"/>
            <a:ext cx="6545517" cy="2671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905E4-767A-3752-FF1F-7988E527A095}"/>
              </a:ext>
            </a:extLst>
          </p:cNvPr>
          <p:cNvSpPr txBox="1">
            <a:spLocks/>
          </p:cNvSpPr>
          <p:nvPr/>
        </p:nvSpPr>
        <p:spPr>
          <a:xfrm>
            <a:off x="838200" y="143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OPTIMIZATION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79CAD-1B20-D908-3680-AF75E23C750D}"/>
              </a:ext>
            </a:extLst>
          </p:cNvPr>
          <p:cNvPicPr/>
          <p:nvPr/>
        </p:nvPicPr>
        <p:blipFill rotWithShape="1">
          <a:blip r:embed="rId3"/>
          <a:srcRect b="85036"/>
          <a:stretch/>
        </p:blipFill>
        <p:spPr>
          <a:xfrm>
            <a:off x="136152" y="3847606"/>
            <a:ext cx="6911163" cy="10579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82FDA-52D6-A376-1DF5-3A015A772032}"/>
              </a:ext>
            </a:extLst>
          </p:cNvPr>
          <p:cNvPicPr/>
          <p:nvPr/>
        </p:nvPicPr>
        <p:blipFill rotWithShape="1">
          <a:blip r:embed="rId3"/>
          <a:srcRect t="15466" r="13825" b="63780"/>
          <a:stretch/>
        </p:blipFill>
        <p:spPr>
          <a:xfrm>
            <a:off x="140291" y="5146158"/>
            <a:ext cx="5955710" cy="1467293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C9962-A887-D71C-E502-9316377DB680}"/>
              </a:ext>
            </a:extLst>
          </p:cNvPr>
          <p:cNvSpPr txBox="1"/>
          <p:nvPr/>
        </p:nvSpPr>
        <p:spPr>
          <a:xfrm>
            <a:off x="6486739" y="2411153"/>
            <a:ext cx="562233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26 - </a:t>
            </a:r>
            <a:r>
              <a:rPr lang="en-US" sz="1100" dirty="0" err="1"/>
              <a:t>KMeans</a:t>
            </a:r>
            <a:endParaRPr lang="en-US" sz="1100" dirty="0"/>
          </a:p>
          <a:p>
            <a:r>
              <a:rPr lang="en-US" sz="1100" dirty="0"/>
              <a:t>16</a:t>
            </a:r>
          </a:p>
          <a:p>
            <a:endParaRPr lang="en-US" sz="1400" dirty="0"/>
          </a:p>
          <a:p>
            <a:endParaRPr lang="en-US" sz="800" dirty="0"/>
          </a:p>
          <a:p>
            <a:endParaRPr lang="en-US" sz="700" dirty="0"/>
          </a:p>
          <a:p>
            <a:r>
              <a:rPr lang="en-US" sz="1100" dirty="0"/>
              <a:t>Weightage matrix calculated</a:t>
            </a:r>
            <a:r>
              <a:rPr lang="en-US" sz="1100" dirty="0">
                <a:sym typeface="Wingdings" panose="05000000000000000000" pitchFamily="2" charset="2"/>
              </a:rPr>
              <a:t> [2, 5, 4, 4, 5, 3, 4, 7, 2, 9, 3, 5, 6, 6, 3, 8, 4, 3, 3, 4, 3, 4, 4, 1, 1, 4]</a:t>
            </a:r>
            <a:endParaRPr lang="en-US" sz="1100" dirty="0"/>
          </a:p>
          <a:p>
            <a:r>
              <a:rPr lang="en-US" sz="1100" dirty="0"/>
              <a:t>Time Matrix calculated (Chainage, API based)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[8,10,12,14,16,18,20]</a:t>
            </a:r>
          </a:p>
          <a:p>
            <a:endParaRPr lang="en-US" sz="700" b="1" dirty="0">
              <a:solidFill>
                <a:srgbClr val="FF0000"/>
              </a:solidFill>
            </a:endParaRPr>
          </a:p>
          <a:p>
            <a:endParaRPr lang="en-US" sz="600" b="1" dirty="0">
              <a:solidFill>
                <a:srgbClr val="FF0000"/>
              </a:solidFill>
            </a:endParaRPr>
          </a:p>
          <a:p>
            <a:r>
              <a:rPr lang="en-US" sz="1000" b="1" dirty="0">
                <a:solidFill>
                  <a:srgbClr val="FF0000"/>
                </a:solidFill>
              </a:rPr>
              <a:t>[12,14,16,18,20,22,24]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[0.80,0.85,0.90,0.95,1.0]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16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26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16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440A43-593F-C045-043D-18EB4001CA77}"/>
              </a:ext>
            </a:extLst>
          </p:cNvPr>
          <p:cNvCxnSpPr/>
          <p:nvPr/>
        </p:nvCxnSpPr>
        <p:spPr>
          <a:xfrm>
            <a:off x="2473247" y="2747135"/>
            <a:ext cx="3944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4346-9B5A-1794-1B42-E0436AEA208F}"/>
              </a:ext>
            </a:extLst>
          </p:cNvPr>
          <p:cNvCxnSpPr>
            <a:cxnSpLocks/>
          </p:cNvCxnSpPr>
          <p:nvPr/>
        </p:nvCxnSpPr>
        <p:spPr>
          <a:xfrm>
            <a:off x="1913266" y="2580561"/>
            <a:ext cx="4504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AFF376-5390-9405-9878-950D88C4F4D3}"/>
              </a:ext>
            </a:extLst>
          </p:cNvPr>
          <p:cNvCxnSpPr>
            <a:cxnSpLocks/>
          </p:cNvCxnSpPr>
          <p:nvPr/>
        </p:nvCxnSpPr>
        <p:spPr>
          <a:xfrm>
            <a:off x="4557229" y="3392176"/>
            <a:ext cx="186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0F0C2-E41E-ECEB-7C10-C028E19C45EE}"/>
              </a:ext>
            </a:extLst>
          </p:cNvPr>
          <p:cNvCxnSpPr>
            <a:cxnSpLocks/>
          </p:cNvCxnSpPr>
          <p:nvPr/>
        </p:nvCxnSpPr>
        <p:spPr>
          <a:xfrm>
            <a:off x="2584889" y="3734119"/>
            <a:ext cx="383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ADF0A2-5F0B-D562-2F5E-BA270EE5E22F}"/>
              </a:ext>
            </a:extLst>
          </p:cNvPr>
          <p:cNvCxnSpPr>
            <a:cxnSpLocks/>
          </p:cNvCxnSpPr>
          <p:nvPr/>
        </p:nvCxnSpPr>
        <p:spPr>
          <a:xfrm>
            <a:off x="4557229" y="3562667"/>
            <a:ext cx="186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360A89-DAA6-2E01-A3BF-E2287791420D}"/>
              </a:ext>
            </a:extLst>
          </p:cNvPr>
          <p:cNvCxnSpPr>
            <a:cxnSpLocks/>
          </p:cNvCxnSpPr>
          <p:nvPr/>
        </p:nvCxnSpPr>
        <p:spPr>
          <a:xfrm>
            <a:off x="2681911" y="4004548"/>
            <a:ext cx="3736015" cy="1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5CC52B-7E25-9DC7-5F47-3314E40FE9E3}"/>
              </a:ext>
            </a:extLst>
          </p:cNvPr>
          <p:cNvCxnSpPr>
            <a:cxnSpLocks/>
          </p:cNvCxnSpPr>
          <p:nvPr/>
        </p:nvCxnSpPr>
        <p:spPr>
          <a:xfrm>
            <a:off x="1757987" y="4177340"/>
            <a:ext cx="4659939" cy="1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EA8026-0929-F481-D8A1-408E281CB469}"/>
              </a:ext>
            </a:extLst>
          </p:cNvPr>
          <p:cNvCxnSpPr>
            <a:cxnSpLocks/>
          </p:cNvCxnSpPr>
          <p:nvPr/>
        </p:nvCxnSpPr>
        <p:spPr>
          <a:xfrm>
            <a:off x="2689221" y="4300852"/>
            <a:ext cx="3736015" cy="1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BAE77B-4E9B-3DD6-F9CC-5A2FCDB08813}"/>
              </a:ext>
            </a:extLst>
          </p:cNvPr>
          <p:cNvCxnSpPr>
            <a:cxnSpLocks/>
          </p:cNvCxnSpPr>
          <p:nvPr/>
        </p:nvCxnSpPr>
        <p:spPr>
          <a:xfrm>
            <a:off x="3906723" y="4443935"/>
            <a:ext cx="2511203" cy="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0EF8B8-E211-64E7-A5BF-0F07C71D0E2A}"/>
              </a:ext>
            </a:extLst>
          </p:cNvPr>
          <p:cNvCxnSpPr>
            <a:cxnSpLocks/>
          </p:cNvCxnSpPr>
          <p:nvPr/>
        </p:nvCxnSpPr>
        <p:spPr>
          <a:xfrm>
            <a:off x="3183710" y="4596748"/>
            <a:ext cx="322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F2398-3AB1-A4D5-FC90-4141951F99D1}"/>
              </a:ext>
            </a:extLst>
          </p:cNvPr>
          <p:cNvCxnSpPr>
            <a:cxnSpLocks/>
          </p:cNvCxnSpPr>
          <p:nvPr/>
        </p:nvCxnSpPr>
        <p:spPr>
          <a:xfrm>
            <a:off x="3336110" y="4749148"/>
            <a:ext cx="307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78428B-E8A4-0E12-96A5-9666CDBED0B7}"/>
              </a:ext>
            </a:extLst>
          </p:cNvPr>
          <p:cNvCxnSpPr>
            <a:cxnSpLocks/>
          </p:cNvCxnSpPr>
          <p:nvPr/>
        </p:nvCxnSpPr>
        <p:spPr>
          <a:xfrm>
            <a:off x="2465938" y="2747135"/>
            <a:ext cx="3944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F48077-4E34-FEAF-F6E8-4F2CC2C2BF42}"/>
              </a:ext>
            </a:extLst>
          </p:cNvPr>
          <p:cNvCxnSpPr>
            <a:cxnSpLocks/>
          </p:cNvCxnSpPr>
          <p:nvPr/>
        </p:nvCxnSpPr>
        <p:spPr>
          <a:xfrm>
            <a:off x="1905957" y="2580561"/>
            <a:ext cx="4504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DD7FA5-980A-872F-6C6E-8374FD4C0FD2}"/>
              </a:ext>
            </a:extLst>
          </p:cNvPr>
          <p:cNvCxnSpPr>
            <a:cxnSpLocks/>
          </p:cNvCxnSpPr>
          <p:nvPr/>
        </p:nvCxnSpPr>
        <p:spPr>
          <a:xfrm>
            <a:off x="4549920" y="3392176"/>
            <a:ext cx="186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A8AA7F0-428C-35B8-ABA7-7F38CB3EDDDF}"/>
              </a:ext>
            </a:extLst>
          </p:cNvPr>
          <p:cNvCxnSpPr>
            <a:cxnSpLocks/>
          </p:cNvCxnSpPr>
          <p:nvPr/>
        </p:nvCxnSpPr>
        <p:spPr>
          <a:xfrm>
            <a:off x="2577580" y="3734119"/>
            <a:ext cx="383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CABB9C9-5DE5-4EA9-EA55-846ACAFA198E}"/>
              </a:ext>
            </a:extLst>
          </p:cNvPr>
          <p:cNvCxnSpPr>
            <a:cxnSpLocks/>
          </p:cNvCxnSpPr>
          <p:nvPr/>
        </p:nvCxnSpPr>
        <p:spPr>
          <a:xfrm>
            <a:off x="4549920" y="3562667"/>
            <a:ext cx="186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22907F-4558-7D70-CFE6-D372CA30AD94}"/>
              </a:ext>
            </a:extLst>
          </p:cNvPr>
          <p:cNvCxnSpPr>
            <a:cxnSpLocks/>
          </p:cNvCxnSpPr>
          <p:nvPr/>
        </p:nvCxnSpPr>
        <p:spPr>
          <a:xfrm>
            <a:off x="2674602" y="4004548"/>
            <a:ext cx="3736015" cy="1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01E932-FB24-24A3-90DB-F80C19BBF758}"/>
              </a:ext>
            </a:extLst>
          </p:cNvPr>
          <p:cNvCxnSpPr>
            <a:cxnSpLocks/>
          </p:cNvCxnSpPr>
          <p:nvPr/>
        </p:nvCxnSpPr>
        <p:spPr>
          <a:xfrm>
            <a:off x="2681912" y="4300852"/>
            <a:ext cx="3736015" cy="1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5B6413B-6C42-60A8-DC7F-14C81D97D84F}"/>
              </a:ext>
            </a:extLst>
          </p:cNvPr>
          <p:cNvCxnSpPr>
            <a:cxnSpLocks/>
          </p:cNvCxnSpPr>
          <p:nvPr/>
        </p:nvCxnSpPr>
        <p:spPr>
          <a:xfrm>
            <a:off x="3899414" y="4443935"/>
            <a:ext cx="2511203" cy="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6566C0-DE72-F3BE-96E6-D2618E909A9D}"/>
              </a:ext>
            </a:extLst>
          </p:cNvPr>
          <p:cNvCxnSpPr>
            <a:cxnSpLocks/>
          </p:cNvCxnSpPr>
          <p:nvPr/>
        </p:nvCxnSpPr>
        <p:spPr>
          <a:xfrm>
            <a:off x="3176401" y="4596748"/>
            <a:ext cx="322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1F6009-F6EB-3F78-6355-DC4437A47016}"/>
              </a:ext>
            </a:extLst>
          </p:cNvPr>
          <p:cNvCxnSpPr>
            <a:cxnSpLocks/>
          </p:cNvCxnSpPr>
          <p:nvPr/>
        </p:nvCxnSpPr>
        <p:spPr>
          <a:xfrm>
            <a:off x="3328801" y="4749148"/>
            <a:ext cx="3074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13124639-E805-E0BA-B3AD-46DAD67DB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" r="4969"/>
          <a:stretch/>
        </p:blipFill>
        <p:spPr>
          <a:xfrm>
            <a:off x="6425236" y="5407086"/>
            <a:ext cx="5766764" cy="94387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520530-9EAE-BB6D-07F8-9027C2391868}"/>
              </a:ext>
            </a:extLst>
          </p:cNvPr>
          <p:cNvCxnSpPr>
            <a:cxnSpLocks/>
          </p:cNvCxnSpPr>
          <p:nvPr/>
        </p:nvCxnSpPr>
        <p:spPr>
          <a:xfrm>
            <a:off x="5012402" y="5565379"/>
            <a:ext cx="1398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7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18616-F23D-332C-1742-54ADE4DAA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" t="45560" r="31202"/>
          <a:stretch/>
        </p:blipFill>
        <p:spPr>
          <a:xfrm>
            <a:off x="0" y="415008"/>
            <a:ext cx="5816338" cy="6150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9D92B0-5D6F-A40F-1DC3-D8E897FCC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9" t="50167" r="2360"/>
          <a:stretch/>
        </p:blipFill>
        <p:spPr>
          <a:xfrm>
            <a:off x="4139231" y="1117600"/>
            <a:ext cx="648669" cy="5325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BD7FC1-BF51-AC26-3F93-9C4FA3D6DFFF}"/>
              </a:ext>
            </a:extLst>
          </p:cNvPr>
          <p:cNvSpPr txBox="1"/>
          <p:nvPr/>
        </p:nvSpPr>
        <p:spPr>
          <a:xfrm>
            <a:off x="6752829" y="606925"/>
            <a:ext cx="436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Difference from the paper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0C0EA-3050-54D4-ACF0-B9191B294BF9}"/>
              </a:ext>
            </a:extLst>
          </p:cNvPr>
          <p:cNvSpPr txBox="1"/>
          <p:nvPr/>
        </p:nvSpPr>
        <p:spPr>
          <a:xfrm>
            <a:off x="5468871" y="1260507"/>
            <a:ext cx="6098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spatial outliers in ORR data (Uniformly distributed data)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Clustering using ML Models no ArcGIS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Weights different for each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 matrix = Distance Matrix/v assumed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time matrices calculated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Strain on each ambulance 2.6/</a:t>
            </a:r>
            <a:r>
              <a:rPr lang="en-US" dirty="0" err="1"/>
              <a:t>dp</a:t>
            </a:r>
            <a:r>
              <a:rPr lang="en-US" dirty="0"/>
              <a:t> while paper</a:t>
            </a:r>
            <a:r>
              <a:rPr lang="en-US" dirty="0">
                <a:sym typeface="Wingdings" panose="05000000000000000000" pitchFamily="2" charset="2"/>
              </a:rPr>
              <a:t> 4.13/</a:t>
            </a:r>
            <a:r>
              <a:rPr lang="en-US" dirty="0" err="1">
                <a:sym typeface="Wingdings" panose="05000000000000000000" pitchFamily="2" charset="2"/>
              </a:rPr>
              <a:t>dp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8ADB2-932D-13CB-A698-D912BBED27B7}"/>
              </a:ext>
            </a:extLst>
          </p:cNvPr>
          <p:cNvSpPr txBox="1"/>
          <p:nvPr/>
        </p:nvSpPr>
        <p:spPr>
          <a:xfrm>
            <a:off x="5642605" y="4136369"/>
            <a:ext cx="6098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r2 – based on news article on ORR about avg response time 16mins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Alpha taken in range from 0.7 to 1.0 with 0.05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EFF4A-AF42-B997-2310-1AE74391B3A9}"/>
              </a:ext>
            </a:extLst>
          </p:cNvPr>
          <p:cNvSpPr txBox="1"/>
          <p:nvPr/>
        </p:nvSpPr>
        <p:spPr>
          <a:xfrm>
            <a:off x="6008774" y="3398667"/>
            <a:ext cx="555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Variables understanding and assumptions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B41567C-B094-9F12-0BDB-4DE9D50FFB98}"/>
              </a:ext>
            </a:extLst>
          </p:cNvPr>
          <p:cNvSpPr txBox="1">
            <a:spLocks/>
          </p:cNvSpPr>
          <p:nvPr/>
        </p:nvSpPr>
        <p:spPr>
          <a:xfrm>
            <a:off x="838200" y="2248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ITERATIONS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FD56C-8638-BC06-E694-6F218906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" y="1461813"/>
            <a:ext cx="12010853" cy="3934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346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500777-E154-28D9-5613-5212522C5953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8 </a:t>
            </a:r>
          </a:p>
          <a:p>
            <a:r>
              <a:rPr lang="en-US" sz="2000" dirty="0"/>
              <a:t>r_2= 12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50F47AF-D242-F30F-7A9F-EEB7FECEC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0" y="0"/>
            <a:ext cx="6096010" cy="606091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A0A9A-AB47-F448-268B-5069909A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0C69FF21-D01C-23F2-34C3-F215AF62726D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667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3A969-C33A-9B82-CFB7-7D4F4091899E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10 </a:t>
            </a:r>
          </a:p>
          <a:p>
            <a:r>
              <a:rPr lang="en-US" sz="2000" dirty="0"/>
              <a:t>r_2= 14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3E817F6-1D66-B296-9720-74527BD1B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-1" y="0"/>
            <a:ext cx="6096021" cy="606091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853E3-C126-25E2-D789-9B90745A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4F742CC-CBF5-3DE8-6748-5DE66056BE74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217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D78801-0D4A-5048-679C-DFE9B09B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0" y="0"/>
            <a:ext cx="6095997" cy="60608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63A44E4-9DE2-9ABF-D411-39BBDDE4EC64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12 </a:t>
            </a:r>
          </a:p>
          <a:p>
            <a:r>
              <a:rPr lang="en-US" sz="2000" dirty="0"/>
              <a:t>r_2= 16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F9398FA-B1D2-B6EA-BB6A-FB6D2595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9B2DCB1-19FE-98DA-0E2B-F4DCEEA55CB8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523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3CDB12E-7A0C-E2EA-D431-6FC21752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0" y="0"/>
            <a:ext cx="6096008" cy="60609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4650-8309-2593-E251-47F64DA58A6B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14 </a:t>
            </a:r>
          </a:p>
          <a:p>
            <a:r>
              <a:rPr lang="en-US" sz="2000" dirty="0"/>
              <a:t>r_2= 18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A4B85-FA3C-FA7A-514A-3C6478D5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93DA531-C83E-17E5-CECC-174B2102F932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36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07A5E48-E69B-3116-F65B-923559A2F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0" y="0"/>
            <a:ext cx="6096000" cy="606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E62AA-A675-E313-73A9-5E17E7D5DF15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16 </a:t>
            </a:r>
          </a:p>
          <a:p>
            <a:r>
              <a:rPr lang="en-US" sz="2000" dirty="0"/>
              <a:t>r_2= 20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04015-2DB0-54C8-B3D0-17E89B35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73F14BE-9C1E-8A98-162B-89AB8AD5AD76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321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CE6FD0D-1811-EB56-0B7B-3E42D56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-1" y="0"/>
            <a:ext cx="6095993" cy="6060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947A7-C8A5-4FDD-BFB6-E7FEDBADBA75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18</a:t>
            </a:r>
          </a:p>
          <a:p>
            <a:r>
              <a:rPr lang="en-US" sz="2000" dirty="0"/>
              <a:t>r_2= 22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6F27B-D1AB-EA0E-0A64-279406B8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6ADE3A0-3D2E-38A5-E93C-A942247004BF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3578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9881F4C-20D9-6F39-F6FF-2189C7ED6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22444" r="42813"/>
          <a:stretch/>
        </p:blipFill>
        <p:spPr>
          <a:xfrm>
            <a:off x="0" y="0"/>
            <a:ext cx="6096000" cy="60609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BB8DC-6508-AE8C-95B2-C4F8A3FD6DB8}"/>
              </a:ext>
            </a:extLst>
          </p:cNvPr>
          <p:cNvSpPr txBox="1"/>
          <p:nvPr/>
        </p:nvSpPr>
        <p:spPr>
          <a:xfrm>
            <a:off x="6495474" y="741633"/>
            <a:ext cx="5696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N=26</a:t>
            </a:r>
          </a:p>
          <a:p>
            <a:r>
              <a:rPr lang="en-US" sz="2000" dirty="0"/>
              <a:t>P=10</a:t>
            </a:r>
          </a:p>
          <a:p>
            <a:r>
              <a:rPr lang="en-US" sz="2000" dirty="0"/>
              <a:t>alpha=0.90 </a:t>
            </a:r>
          </a:p>
          <a:p>
            <a:r>
              <a:rPr lang="en-US" sz="2000" dirty="0"/>
              <a:t>r_1= 20</a:t>
            </a:r>
          </a:p>
          <a:p>
            <a:r>
              <a:rPr lang="en-US" sz="2000" dirty="0"/>
              <a:t>r_2= 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E823E-9F2D-85B1-87C1-6C123B60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74" y="3030445"/>
            <a:ext cx="5433711" cy="163121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E9E5119-01B8-DED6-9417-4DA68BFCA7DE}"/>
              </a:ext>
            </a:extLst>
          </p:cNvPr>
          <p:cNvSpPr/>
          <p:nvPr/>
        </p:nvSpPr>
        <p:spPr>
          <a:xfrm>
            <a:off x="10947400" y="152400"/>
            <a:ext cx="1155700" cy="11938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813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22A9-E953-584D-DCC5-FA421E6A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01" y="-318259"/>
            <a:ext cx="7710453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ACCIDENT DATA PREVIEW</a:t>
            </a:r>
            <a:endParaRPr lang="en-IN" sz="5400" b="1" dirty="0">
              <a:solidFill>
                <a:srgbClr val="FF0000"/>
              </a:solidFill>
              <a:hlinkClick r:id="rId2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2D0EDB-8861-3B7A-CF7E-302C3D9156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754144"/>
          <a:ext cx="11985654" cy="6103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5284586" imgH="6496181" progId="Excel.Sheet.12">
                  <p:embed/>
                </p:oleObj>
              </mc:Choice>
              <mc:Fallback>
                <p:oleObj name="Worksheet" r:id="rId3" imgW="15284586" imgH="649618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2D0EDB-8861-3B7A-CF7E-302C3D915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754144"/>
                        <a:ext cx="11985654" cy="6103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20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98AB-F455-FD9C-A38B-31C5EA40CC3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QUESTIONS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0E970-F1E5-D610-055B-48C5B5A39CDB}"/>
              </a:ext>
            </a:extLst>
          </p:cNvPr>
          <p:cNvSpPr txBox="1"/>
          <p:nvPr/>
        </p:nvSpPr>
        <p:spPr>
          <a:xfrm>
            <a:off x="120650" y="998965"/>
            <a:ext cx="119507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Q. 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I have limited the total ambulances (P=10) and per site ambulances (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pj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=2). Does this affect the algorithm’s output?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Q. 2-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 used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KMeans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for clustering since the fatal accident dataset is uniformly spaced on the highway. Should I use DBSCAN instead, and if so, why?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I calculated the Time matrix using OpenStreetMap and chainage distances (clockwise and anti-clockwise, this considers the fact that for emergency, Ambulances can travel wrong direction for quicker response). Which approach is better?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/>
              <a:t>.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The value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zik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=1 if demand node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is covered k times within r1 time units, and 0 otherwise. What does k=2 mean? Does it refer to the secondary response time?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After using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PuLP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for optimization to maximize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Σai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*z2i , I am consistently getting a maximum value of 107.0, and 61.0 for other parameters. Given the objective is to maximize secondary coverage to all sites, is the maximum value better?</a:t>
            </a:r>
          </a:p>
          <a:p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Q. 6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- For optimization results, we get a max value of 107 (full coverage within 20 min). Should we choose the minimum 𝑟1 with max alpha or look at the plots on the map?</a:t>
            </a:r>
          </a:p>
        </p:txBody>
      </p:sp>
    </p:spTree>
    <p:extLst>
      <p:ext uri="{BB962C8B-B14F-4D97-AF65-F5344CB8AC3E}">
        <p14:creationId xmlns:p14="http://schemas.microsoft.com/office/powerpoint/2010/main" val="175970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CECDBC9-8592-FDE6-48A4-C8E1FD82F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 r="28028"/>
          <a:stretch/>
        </p:blipFill>
        <p:spPr>
          <a:xfrm>
            <a:off x="6095999" y="2552700"/>
            <a:ext cx="958851" cy="416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6CB98-D8BF-38F7-8F31-09D0FDED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4" y="-149497"/>
            <a:ext cx="1020759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MAPPING OF ACCIDENTS</a:t>
            </a:r>
            <a:endParaRPr lang="en-IN" sz="6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88B4D-1D36-6045-3393-6291C33E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57" t="8268" r="-1" b="16577"/>
          <a:stretch/>
        </p:blipFill>
        <p:spPr>
          <a:xfrm>
            <a:off x="0" y="1689101"/>
            <a:ext cx="1438115" cy="5168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9F8CB-E1AC-0CF8-BDE9-FC846FDD6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0" t="23483" r="42822" b="25354"/>
          <a:stretch/>
        </p:blipFill>
        <p:spPr>
          <a:xfrm>
            <a:off x="1058406" y="1689101"/>
            <a:ext cx="4341861" cy="50255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97A5E-CF9E-06DD-F023-926F705BF92B}"/>
              </a:ext>
            </a:extLst>
          </p:cNvPr>
          <p:cNvSpPr txBox="1"/>
          <p:nvPr/>
        </p:nvSpPr>
        <p:spPr>
          <a:xfrm>
            <a:off x="1058406" y="1177209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accidents with intensity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E42E4-136D-7BF2-C61B-08D8E29B984F}"/>
              </a:ext>
            </a:extLst>
          </p:cNvPr>
          <p:cNvSpPr txBox="1"/>
          <p:nvPr/>
        </p:nvSpPr>
        <p:spPr>
          <a:xfrm>
            <a:off x="7171441" y="1177209"/>
            <a:ext cx="32014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Fatal accidents with intensity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9D926E-D2BB-A14A-B112-26EFED560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1" r="-2147" b="3240"/>
          <a:stretch/>
        </p:blipFill>
        <p:spPr>
          <a:xfrm>
            <a:off x="7171441" y="1689101"/>
            <a:ext cx="4341861" cy="50255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1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282009-9B10-AE9C-4CB1-AA80CC7A35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134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0000"/>
                </a:solidFill>
              </a:rPr>
              <a:t>CURRENT &amp; TOTAL AMBULANCE 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F224D-C357-7408-4DFC-A2309CFCD861}"/>
              </a:ext>
            </a:extLst>
          </p:cNvPr>
          <p:cNvSpPr txBox="1"/>
          <p:nvPr/>
        </p:nvSpPr>
        <p:spPr>
          <a:xfrm>
            <a:off x="2114946" y="732813"/>
            <a:ext cx="777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Hyderabad- ORR has 16 Trauma sources with 10 Ambulances over 157km length</a:t>
            </a:r>
            <a:endParaRPr lang="en-IN" i="1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CF407-83C5-C273-DDA2-6B7AB8617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86" t="22381" r="37545" b="11789"/>
          <a:stretch/>
        </p:blipFill>
        <p:spPr>
          <a:xfrm>
            <a:off x="634754" y="1213341"/>
            <a:ext cx="4610501" cy="37198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9F3256-A15E-1732-101B-1CBBDDD4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45" y="1213341"/>
            <a:ext cx="4610501" cy="37198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1894-C2AC-DBF1-D168-D070C0F7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869" y="5041668"/>
            <a:ext cx="4656271" cy="169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C462F-E061-7CD6-1204-B96C332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60" y="5041668"/>
            <a:ext cx="4610501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1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0AB967-E45D-C9AE-5DD4-680D14271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49" t="17810" r="-829" b="16851"/>
          <a:stretch/>
        </p:blipFill>
        <p:spPr>
          <a:xfrm>
            <a:off x="3174643" y="2018159"/>
            <a:ext cx="650054" cy="3224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FB96E-CA67-2B8B-9F64-9A961594BD7B}"/>
              </a:ext>
            </a:extLst>
          </p:cNvPr>
          <p:cNvSpPr txBox="1">
            <a:spLocks/>
          </p:cNvSpPr>
          <p:nvPr/>
        </p:nvSpPr>
        <p:spPr>
          <a:xfrm>
            <a:off x="1049284" y="391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CLUSTERING FATAL ACCIDENTS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AEB5B-3B75-8192-496C-B7E91B754243}"/>
              </a:ext>
            </a:extLst>
          </p:cNvPr>
          <p:cNvSpPr txBox="1"/>
          <p:nvPr/>
        </p:nvSpPr>
        <p:spPr>
          <a:xfrm>
            <a:off x="0" y="917142"/>
            <a:ext cx="2913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KMeans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9358E-8FE1-0793-8314-6FE11513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4" t="22844" r="47445" b="20213"/>
          <a:stretch/>
        </p:blipFill>
        <p:spPr>
          <a:xfrm>
            <a:off x="63751" y="2054100"/>
            <a:ext cx="3145800" cy="320761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2B1B7-25A2-258C-BF5F-F9A326932B7C}"/>
              </a:ext>
            </a:extLst>
          </p:cNvPr>
          <p:cNvSpPr txBox="1"/>
          <p:nvPr/>
        </p:nvSpPr>
        <p:spPr>
          <a:xfrm>
            <a:off x="38818" y="5490090"/>
            <a:ext cx="472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Clustering </a:t>
            </a:r>
            <a:r>
              <a:rPr lang="en-US" sz="2400" dirty="0" err="1"/>
              <a:t>wrt</a:t>
            </a:r>
            <a:r>
              <a:rPr lang="en-US" sz="2400" dirty="0"/>
              <a:t> Freq and </a:t>
            </a:r>
            <a:r>
              <a:rPr lang="en-US" sz="2400" dirty="0" err="1"/>
              <a:t>Optimisation</a:t>
            </a:r>
            <a:r>
              <a:rPr lang="en-US" sz="2400" dirty="0"/>
              <a:t>, N= 5 elbow point</a:t>
            </a:r>
            <a:endParaRPr lang="en-IN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0421B2-6C27-E427-512D-1196E2FA3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9" t="21930" r="46710" b="10118"/>
          <a:stretch/>
        </p:blipFill>
        <p:spPr>
          <a:xfrm>
            <a:off x="4496562" y="2030998"/>
            <a:ext cx="3621045" cy="318904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C22145-0327-3611-023B-FBE7CFD41B18}"/>
              </a:ext>
            </a:extLst>
          </p:cNvPr>
          <p:cNvSpPr txBox="1"/>
          <p:nvPr/>
        </p:nvSpPr>
        <p:spPr>
          <a:xfrm>
            <a:off x="4401807" y="5511536"/>
            <a:ext cx="7751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Clustering </a:t>
            </a:r>
            <a:r>
              <a:rPr lang="en-US" sz="2400" dirty="0" err="1"/>
              <a:t>wrt</a:t>
            </a:r>
            <a:r>
              <a:rPr lang="en-US" sz="2400" dirty="0"/>
              <a:t> Lat-Lon N=8 elbow point for Fatal acc. &amp; N=26 for all accidents</a:t>
            </a:r>
            <a:endParaRPr lang="en-IN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191383-2554-CC53-5C47-3EB5DFFEA7B6}"/>
              </a:ext>
            </a:extLst>
          </p:cNvPr>
          <p:cNvCxnSpPr/>
          <p:nvPr/>
        </p:nvCxnSpPr>
        <p:spPr>
          <a:xfrm>
            <a:off x="4096242" y="1278429"/>
            <a:ext cx="0" cy="5672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0F27670-75C0-5C37-5682-5612983FB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3" t="5520" r="66951" b="11673"/>
          <a:stretch/>
        </p:blipFill>
        <p:spPr>
          <a:xfrm>
            <a:off x="8245342" y="2010771"/>
            <a:ext cx="3193001" cy="318904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672573-EC65-8EF8-E8BD-F7755191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57" r="174" b="9562"/>
          <a:stretch/>
        </p:blipFill>
        <p:spPr>
          <a:xfrm>
            <a:off x="11537081" y="2052445"/>
            <a:ext cx="482094" cy="318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E6919E-187F-7EBA-449B-FC3F7F1EA9CA}"/>
              </a:ext>
            </a:extLst>
          </p:cNvPr>
          <p:cNvSpPr txBox="1"/>
          <p:nvPr/>
        </p:nvSpPr>
        <p:spPr>
          <a:xfrm>
            <a:off x="38818" y="1648827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 intensity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2FB92-1E29-C75D-F307-2D71F348BBC5}"/>
              </a:ext>
            </a:extLst>
          </p:cNvPr>
          <p:cNvSpPr txBox="1"/>
          <p:nvPr/>
        </p:nvSpPr>
        <p:spPr>
          <a:xfrm>
            <a:off x="4496562" y="1587557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Without intensity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46B47-E6B3-E089-01D1-9B1360C09BA5}"/>
              </a:ext>
            </a:extLst>
          </p:cNvPr>
          <p:cNvSpPr txBox="1"/>
          <p:nvPr/>
        </p:nvSpPr>
        <p:spPr>
          <a:xfrm>
            <a:off x="7861789" y="6211669"/>
            <a:ext cx="43302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N-&gt; based on:</a:t>
            </a:r>
          </a:p>
          <a:p>
            <a:r>
              <a:rPr lang="en-US" sz="1800" dirty="0"/>
              <a:t>1- Silhouette Score | 2-Davies Bouldin Index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2997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FAEB5B-3B75-8192-496C-B7E91B754243}"/>
              </a:ext>
            </a:extLst>
          </p:cNvPr>
          <p:cNvSpPr txBox="1"/>
          <p:nvPr/>
        </p:nvSpPr>
        <p:spPr>
          <a:xfrm>
            <a:off x="0" y="631614"/>
            <a:ext cx="2913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DBSCAN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9D397-C5F0-7D33-ECB3-85367831F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49" r="2729"/>
          <a:stretch/>
        </p:blipFill>
        <p:spPr>
          <a:xfrm>
            <a:off x="9632727" y="1860146"/>
            <a:ext cx="529856" cy="3307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FA692-317C-0298-CE68-4523279B7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7" t="1916" r="62578" b="10708"/>
          <a:stretch/>
        </p:blipFill>
        <p:spPr>
          <a:xfrm>
            <a:off x="570933" y="1893786"/>
            <a:ext cx="3130281" cy="2991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05154-F83E-268A-2018-06E283C14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35" r="967" b="10954"/>
          <a:stretch/>
        </p:blipFill>
        <p:spPr>
          <a:xfrm>
            <a:off x="3729163" y="1860146"/>
            <a:ext cx="841058" cy="299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1DBB7-7812-F4A8-07F9-F9883AF7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t="6955" r="74705" b="14833"/>
          <a:stretch/>
        </p:blipFill>
        <p:spPr>
          <a:xfrm>
            <a:off x="6541959" y="1893787"/>
            <a:ext cx="2983486" cy="299149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310A0-73DE-8F6C-7F22-32F57A6A8C67}"/>
              </a:ext>
            </a:extLst>
          </p:cNvPr>
          <p:cNvSpPr txBox="1"/>
          <p:nvPr/>
        </p:nvSpPr>
        <p:spPr>
          <a:xfrm>
            <a:off x="12722" y="5065310"/>
            <a:ext cx="4795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Clustering </a:t>
            </a:r>
            <a:r>
              <a:rPr lang="en-US" sz="2000" dirty="0" err="1"/>
              <a:t>wrt</a:t>
            </a:r>
            <a:r>
              <a:rPr lang="en-US" sz="2000" dirty="0"/>
              <a:t> Accident Freq leads to each data point classified as single cluster -1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CF8F2-A93B-1A00-AFA0-E8950771AC06}"/>
              </a:ext>
            </a:extLst>
          </p:cNvPr>
          <p:cNvSpPr txBox="1"/>
          <p:nvPr/>
        </p:nvSpPr>
        <p:spPr>
          <a:xfrm>
            <a:off x="4930219" y="5004573"/>
            <a:ext cx="7244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Clustering with Lat Lon and 300m tolerance radii leads to -1 “no cluster” to most locations</a:t>
            </a:r>
          </a:p>
          <a:p>
            <a:r>
              <a:rPr lang="en-US" sz="2000" dirty="0"/>
              <a:t>For </a:t>
            </a:r>
            <a:r>
              <a:rPr lang="el-GR" sz="2000" dirty="0"/>
              <a:t>ε</a:t>
            </a:r>
            <a:r>
              <a:rPr lang="en-US" sz="2000" dirty="0"/>
              <a:t>= 350m leads to </a:t>
            </a:r>
            <a:r>
              <a:rPr lang="en-US" sz="2000" dirty="0" err="1"/>
              <a:t>Silhoutte</a:t>
            </a:r>
            <a:r>
              <a:rPr lang="en-US" sz="2000" dirty="0"/>
              <a:t> score= 0.94 and min no. of noises off all iterations</a:t>
            </a:r>
            <a:endParaRPr lang="en-IN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699C5-4E78-2815-F1B6-AFCC4A23B782}"/>
              </a:ext>
            </a:extLst>
          </p:cNvPr>
          <p:cNvCxnSpPr/>
          <p:nvPr/>
        </p:nvCxnSpPr>
        <p:spPr>
          <a:xfrm>
            <a:off x="4824987" y="1339500"/>
            <a:ext cx="0" cy="5672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F4D2-F990-DC3B-06FD-675742FC5D12}"/>
              </a:ext>
            </a:extLst>
          </p:cNvPr>
          <p:cNvSpPr txBox="1"/>
          <p:nvPr/>
        </p:nvSpPr>
        <p:spPr>
          <a:xfrm>
            <a:off x="553755" y="1398752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 intensity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6CF8A-3791-6A6A-F62E-450D16014F54}"/>
              </a:ext>
            </a:extLst>
          </p:cNvPr>
          <p:cNvSpPr txBox="1"/>
          <p:nvPr/>
        </p:nvSpPr>
        <p:spPr>
          <a:xfrm>
            <a:off x="6541959" y="1405168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Without intensity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46A08-0B7F-F38E-2A1A-158173FABAF5}"/>
              </a:ext>
            </a:extLst>
          </p:cNvPr>
          <p:cNvSpPr txBox="1"/>
          <p:nvPr/>
        </p:nvSpPr>
        <p:spPr>
          <a:xfrm>
            <a:off x="7861789" y="6211669"/>
            <a:ext cx="43302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1800" dirty="0"/>
              <a:t>ε</a:t>
            </a:r>
            <a:r>
              <a:rPr lang="en-US" sz="1800" dirty="0"/>
              <a:t> – 300m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min_sample</a:t>
            </a:r>
            <a:r>
              <a:rPr lang="en-US" sz="1800" dirty="0"/>
              <a:t>=3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09000C-80EC-65E7-ABE2-9DF83E10DA73}"/>
              </a:ext>
            </a:extLst>
          </p:cNvPr>
          <p:cNvSpPr txBox="1">
            <a:spLocks/>
          </p:cNvSpPr>
          <p:nvPr/>
        </p:nvSpPr>
        <p:spPr>
          <a:xfrm>
            <a:off x="1049284" y="391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CLUSTERING FATAL ACCIDENTS </a:t>
            </a:r>
          </a:p>
        </p:txBody>
      </p:sp>
    </p:spTree>
    <p:extLst>
      <p:ext uri="{BB962C8B-B14F-4D97-AF65-F5344CB8AC3E}">
        <p14:creationId xmlns:p14="http://schemas.microsoft.com/office/powerpoint/2010/main" val="226123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7EE152-CEB4-71C0-9A4F-7E724018E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89" t="15841" r="419" b="13713"/>
          <a:stretch/>
        </p:blipFill>
        <p:spPr>
          <a:xfrm>
            <a:off x="3784589" y="1803405"/>
            <a:ext cx="584200" cy="2959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B91BC-98D8-0C91-F728-F88C60EBF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0" t="22275" r="56466" b="14410"/>
          <a:stretch/>
        </p:blipFill>
        <p:spPr>
          <a:xfrm>
            <a:off x="412302" y="1957176"/>
            <a:ext cx="3313809" cy="280576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B41C1-81D8-0E36-0D34-45EDFFC30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6" r="65653" b="18106"/>
          <a:stretch/>
        </p:blipFill>
        <p:spPr>
          <a:xfrm>
            <a:off x="6560879" y="1899429"/>
            <a:ext cx="3193903" cy="28635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BF877-99BB-1D0A-FE4E-806A7D05F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91" r="2080"/>
          <a:stretch/>
        </p:blipFill>
        <p:spPr>
          <a:xfrm>
            <a:off x="9894151" y="1910816"/>
            <a:ext cx="503309" cy="3286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07827-6177-175C-7572-898CDE823594}"/>
              </a:ext>
            </a:extLst>
          </p:cNvPr>
          <p:cNvSpPr txBox="1"/>
          <p:nvPr/>
        </p:nvSpPr>
        <p:spPr>
          <a:xfrm>
            <a:off x="282247" y="5019329"/>
            <a:ext cx="526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N=8 for Clustering </a:t>
            </a:r>
            <a:r>
              <a:rPr lang="en-US" sz="2400" dirty="0" err="1"/>
              <a:t>wrt</a:t>
            </a:r>
            <a:r>
              <a:rPr lang="en-US" sz="2400" dirty="0"/>
              <a:t>. Accident frequency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84D8E-67BF-DD1F-F455-430EF0F3CD79}"/>
              </a:ext>
            </a:extLst>
          </p:cNvPr>
          <p:cNvSpPr txBox="1"/>
          <p:nvPr/>
        </p:nvSpPr>
        <p:spPr>
          <a:xfrm>
            <a:off x="6096000" y="5083501"/>
            <a:ext cx="640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N=10 for Clustering </a:t>
            </a:r>
            <a:r>
              <a:rPr lang="en-US" sz="2400" dirty="0" err="1"/>
              <a:t>wrt</a:t>
            </a:r>
            <a:r>
              <a:rPr lang="en-US" sz="2400" dirty="0"/>
              <a:t> Accident Lat-Lon only.</a:t>
            </a:r>
            <a:endParaRPr lang="en-IN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4C4DE8-ABAF-4437-E475-AF32C4405A7F}"/>
              </a:ext>
            </a:extLst>
          </p:cNvPr>
          <p:cNvCxnSpPr>
            <a:cxnSpLocks/>
          </p:cNvCxnSpPr>
          <p:nvPr/>
        </p:nvCxnSpPr>
        <p:spPr>
          <a:xfrm>
            <a:off x="5418579" y="1841658"/>
            <a:ext cx="0" cy="5014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01F7C6-3346-B883-A166-6FBA8E805E2C}"/>
              </a:ext>
            </a:extLst>
          </p:cNvPr>
          <p:cNvSpPr txBox="1"/>
          <p:nvPr/>
        </p:nvSpPr>
        <p:spPr>
          <a:xfrm>
            <a:off x="0" y="631614"/>
            <a:ext cx="2913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OPTICS</a:t>
            </a:r>
            <a:endParaRPr lang="en-IN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78D814-5FA5-4ADA-0058-3E4484158479}"/>
              </a:ext>
            </a:extLst>
          </p:cNvPr>
          <p:cNvSpPr txBox="1"/>
          <p:nvPr/>
        </p:nvSpPr>
        <p:spPr>
          <a:xfrm>
            <a:off x="438657" y="1434073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 intensity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F8A40-63A4-3D52-680C-C6ADC01CC888}"/>
              </a:ext>
            </a:extLst>
          </p:cNvPr>
          <p:cNvSpPr txBox="1"/>
          <p:nvPr/>
        </p:nvSpPr>
        <p:spPr>
          <a:xfrm>
            <a:off x="6541959" y="1405168"/>
            <a:ext cx="27084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Without intensity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B09-3A4B-6846-20EB-5AB2448D5472}"/>
              </a:ext>
            </a:extLst>
          </p:cNvPr>
          <p:cNvSpPr txBox="1"/>
          <p:nvPr/>
        </p:nvSpPr>
        <p:spPr>
          <a:xfrm>
            <a:off x="7861789" y="6211669"/>
            <a:ext cx="43302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min_samples</a:t>
            </a:r>
            <a:r>
              <a:rPr lang="en-US" sz="1800" dirty="0"/>
              <a:t>=5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min_cluster_size</a:t>
            </a:r>
            <a:r>
              <a:rPr lang="en-US" sz="1800" dirty="0"/>
              <a:t>=3</a:t>
            </a:r>
            <a:endParaRPr lang="en-IN" sz="1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C366A7A-00CC-F85B-9212-3302678A1E1F}"/>
              </a:ext>
            </a:extLst>
          </p:cNvPr>
          <p:cNvSpPr txBox="1">
            <a:spLocks/>
          </p:cNvSpPr>
          <p:nvPr/>
        </p:nvSpPr>
        <p:spPr>
          <a:xfrm>
            <a:off x="1049284" y="391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CLUSTERING FATAL ACCIDENTS </a:t>
            </a:r>
          </a:p>
        </p:txBody>
      </p:sp>
    </p:spTree>
    <p:extLst>
      <p:ext uri="{BB962C8B-B14F-4D97-AF65-F5344CB8AC3E}">
        <p14:creationId xmlns:p14="http://schemas.microsoft.com/office/powerpoint/2010/main" val="355423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7DCD8-1B0D-2287-6E1A-0CE865D04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1" t="21553" r="46458" b="7330"/>
          <a:stretch/>
        </p:blipFill>
        <p:spPr>
          <a:xfrm>
            <a:off x="174072" y="2432201"/>
            <a:ext cx="3111500" cy="302740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DEF13-BD4D-2187-C844-BBD3ABDF871E}"/>
              </a:ext>
            </a:extLst>
          </p:cNvPr>
          <p:cNvSpPr txBox="1"/>
          <p:nvPr/>
        </p:nvSpPr>
        <p:spPr>
          <a:xfrm>
            <a:off x="-1753386" y="-78688"/>
            <a:ext cx="156987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</a:rPr>
              <a:t>CENTROIDS OF EACH CLUSTER PLOTTED</a:t>
            </a:r>
          </a:p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</a:rPr>
              <a:t>   </a:t>
            </a:r>
            <a:r>
              <a:rPr lang="en-US" sz="6000" b="1" dirty="0" err="1">
                <a:solidFill>
                  <a:srgbClr val="FF0000"/>
                </a:solidFill>
                <a:latin typeface="+mj-lt"/>
              </a:rPr>
              <a:t>KMeans</a:t>
            </a:r>
            <a:r>
              <a:rPr lang="en-US" sz="6000" b="1" dirty="0">
                <a:solidFill>
                  <a:srgbClr val="FF0000"/>
                </a:solidFill>
                <a:latin typeface="+mj-lt"/>
              </a:rPr>
              <a:t> | DBSCAN | OPTICS</a:t>
            </a:r>
            <a:endParaRPr lang="en-IN" sz="6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95271-696B-3DA5-6AFF-E7218851C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9" t="19972" r="580" b="73121"/>
          <a:stretch/>
        </p:blipFill>
        <p:spPr>
          <a:xfrm>
            <a:off x="963041" y="1742544"/>
            <a:ext cx="1533559" cy="277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95ADE-7D2F-62FB-B1A2-8F5A9D6DB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7" t="12030" r="62981" b="19624"/>
          <a:stretch/>
        </p:blipFill>
        <p:spPr>
          <a:xfrm>
            <a:off x="7624832" y="2432201"/>
            <a:ext cx="3111500" cy="302740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F6B3E-E5ED-4C4A-8B1B-E9683338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10" y="2432201"/>
            <a:ext cx="3111500" cy="302740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F553A1-9AC7-232B-CBDB-413007BA1830}"/>
              </a:ext>
            </a:extLst>
          </p:cNvPr>
          <p:cNvSpPr txBox="1"/>
          <p:nvPr/>
        </p:nvSpPr>
        <p:spPr>
          <a:xfrm>
            <a:off x="174071" y="5519159"/>
            <a:ext cx="354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Well defined clusters covering all the location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C118E-A26E-FBEB-20B8-1C4F64B4FFD9}"/>
              </a:ext>
            </a:extLst>
          </p:cNvPr>
          <p:cNvSpPr txBox="1"/>
          <p:nvPr/>
        </p:nvSpPr>
        <p:spPr>
          <a:xfrm>
            <a:off x="3842302" y="5519159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centroid since labels -1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FD905-6C7B-4EDF-C8DF-AEFCE37C4766}"/>
              </a:ext>
            </a:extLst>
          </p:cNvPr>
          <p:cNvSpPr txBox="1"/>
          <p:nvPr/>
        </p:nvSpPr>
        <p:spPr>
          <a:xfrm>
            <a:off x="7525855" y="5526518"/>
            <a:ext cx="449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identified major points but did not account for other regions with potential accidents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FAB23-5D14-DC29-42C5-1814FC2A8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6" t="27979" r="12467" b="5211"/>
          <a:stretch/>
        </p:blipFill>
        <p:spPr>
          <a:xfrm rot="5400000">
            <a:off x="1560595" y="647671"/>
            <a:ext cx="338453" cy="311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FA49A-9A89-9E39-A0DB-A37EA976C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6" t="27979" r="12467" b="5211"/>
          <a:stretch/>
        </p:blipFill>
        <p:spPr>
          <a:xfrm rot="5400000">
            <a:off x="8912379" y="602886"/>
            <a:ext cx="338453" cy="311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DB58D5-1F0E-1F4C-62C5-2A336F00ECC0}"/>
              </a:ext>
            </a:extLst>
          </p:cNvPr>
          <p:cNvSpPr txBox="1"/>
          <p:nvPr/>
        </p:nvSpPr>
        <p:spPr>
          <a:xfrm>
            <a:off x="7431914" y="1954318"/>
            <a:ext cx="354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4E1A8-1EB9-8D99-F5D1-07395D3FBDD5}"/>
              </a:ext>
            </a:extLst>
          </p:cNvPr>
          <p:cNvSpPr txBox="1"/>
          <p:nvPr/>
        </p:nvSpPr>
        <p:spPr>
          <a:xfrm>
            <a:off x="70398" y="1989409"/>
            <a:ext cx="354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1BCEE-B6BB-19D1-996E-89F56F80F0CB}"/>
              </a:ext>
            </a:extLst>
          </p:cNvPr>
          <p:cNvSpPr txBox="1"/>
          <p:nvPr/>
        </p:nvSpPr>
        <p:spPr>
          <a:xfrm>
            <a:off x="3265079" y="1989409"/>
            <a:ext cx="354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6AD56-AEF3-015F-8935-0CAFF7687C56}"/>
              </a:ext>
            </a:extLst>
          </p:cNvPr>
          <p:cNvSpPr txBox="1"/>
          <p:nvPr/>
        </p:nvSpPr>
        <p:spPr>
          <a:xfrm>
            <a:off x="10626595" y="1938730"/>
            <a:ext cx="354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14754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58247F-4CD1-6742-0963-15033ACB8CA4}"/>
              </a:ext>
            </a:extLst>
          </p:cNvPr>
          <p:cNvSpPr txBox="1">
            <a:spLocks/>
          </p:cNvSpPr>
          <p:nvPr/>
        </p:nvSpPr>
        <p:spPr>
          <a:xfrm>
            <a:off x="637953" y="9615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OD DISTANCE-TIME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C2288-3EF1-ACC6-2D1A-5E14E4954644}"/>
              </a:ext>
            </a:extLst>
          </p:cNvPr>
          <p:cNvSpPr txBox="1"/>
          <p:nvPr/>
        </p:nvSpPr>
        <p:spPr>
          <a:xfrm>
            <a:off x="9642845" y="6331537"/>
            <a:ext cx="380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Assumed V=110km/</a:t>
            </a:r>
            <a:r>
              <a:rPr lang="en-US" dirty="0" err="1"/>
              <a:t>hr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8C3C4-EEB5-C7C6-C2F5-4F6B97BCD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6"/>
          <a:stretch/>
        </p:blipFill>
        <p:spPr>
          <a:xfrm>
            <a:off x="140296" y="1923544"/>
            <a:ext cx="5546854" cy="281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B67C5-5A0B-4910-2A24-9F23DC00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49" y="1926758"/>
            <a:ext cx="6315740" cy="2807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A5A71-CC04-9A77-7334-D18D9DAC60A3}"/>
              </a:ext>
            </a:extLst>
          </p:cNvPr>
          <p:cNvSpPr txBox="1"/>
          <p:nvPr/>
        </p:nvSpPr>
        <p:spPr>
          <a:xfrm>
            <a:off x="489097" y="5083401"/>
            <a:ext cx="10813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Comparison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distance calculated with chainage considers the shortest distance clockwise and anti-clockwise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distance calculated using OpenStreetMap takes shortest route from ambulance source to Demand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9D03-1207-2820-F4EB-C14C916BBEEA}"/>
              </a:ext>
            </a:extLst>
          </p:cNvPr>
          <p:cNvSpPr txBox="1"/>
          <p:nvPr/>
        </p:nvSpPr>
        <p:spPr>
          <a:xfrm>
            <a:off x="140296" y="1420840"/>
            <a:ext cx="38064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Chainage based Distance Matrix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552F9-8F44-0730-F0CC-693C5EFD3848}"/>
              </a:ext>
            </a:extLst>
          </p:cNvPr>
          <p:cNvSpPr txBox="1"/>
          <p:nvPr/>
        </p:nvSpPr>
        <p:spPr>
          <a:xfrm>
            <a:off x="5687150" y="1405268"/>
            <a:ext cx="38064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API based Distance Matrix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16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927</Words>
  <Application>Microsoft Office PowerPoint</Application>
  <PresentationFormat>Widescreen</PresentationFormat>
  <Paragraphs>133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YAFcfoaHu-s 0</vt:lpstr>
      <vt:lpstr>Office Theme</vt:lpstr>
      <vt:lpstr>Worksheet</vt:lpstr>
      <vt:lpstr>OVERVIEW OF THE PROBLEM</vt:lpstr>
      <vt:lpstr>ACCIDENT DATA PREVIEW</vt:lpstr>
      <vt:lpstr>MAPPING OF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Agam Pandey</dc:creator>
  <cp:lastModifiedBy>Agam Pandey</cp:lastModifiedBy>
  <cp:revision>2</cp:revision>
  <dcterms:created xsi:type="dcterms:W3CDTF">2024-07-11T16:55:49Z</dcterms:created>
  <dcterms:modified xsi:type="dcterms:W3CDTF">2024-07-11T17:36:42Z</dcterms:modified>
</cp:coreProperties>
</file>